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44" Target="slides/slide24.xml" Type="http://schemas.openxmlformats.org/officeDocument/2006/relationships/slide"/><Relationship Id="rId45" Target="slides/slide25.xml" Type="http://schemas.openxmlformats.org/officeDocument/2006/relationships/slide"/><Relationship Id="rId46" Target="slides/slide26.xml" Type="http://schemas.openxmlformats.org/officeDocument/2006/relationships/slide"/><Relationship Id="rId47" Target="slides/slide27.xml" Type="http://schemas.openxmlformats.org/officeDocument/2006/relationships/slide"/><Relationship Id="rId48" Target="slides/slide28.xml" Type="http://schemas.openxmlformats.org/officeDocument/2006/relationships/slide"/><Relationship Id="rId49" Target="slides/slide29.xml" Type="http://schemas.openxmlformats.org/officeDocument/2006/relationships/slide"/><Relationship Id="rId5" Target="tableStyles.xml" Type="http://schemas.openxmlformats.org/officeDocument/2006/relationships/tableStyles"/><Relationship Id="rId50" Target="slides/slide30.xml" Type="http://schemas.openxmlformats.org/officeDocument/2006/relationships/slide"/><Relationship Id="rId51" Target="slides/slide31.xml" Type="http://schemas.openxmlformats.org/officeDocument/2006/relationships/slide"/><Relationship Id="rId52" Target="slides/slide32.xml" Type="http://schemas.openxmlformats.org/officeDocument/2006/relationships/slide"/><Relationship Id="rId53" Target="slides/slide33.xml" Type="http://schemas.openxmlformats.org/officeDocument/2006/relationships/slide"/><Relationship Id="rId54" Target="slides/slide34.xml" Type="http://schemas.openxmlformats.org/officeDocument/2006/relationships/slide"/><Relationship Id="rId55" Target="slides/slide35.xml" Type="http://schemas.openxmlformats.org/officeDocument/2006/relationships/slide"/><Relationship Id="rId56" Target="slides/slide36.xml" Type="http://schemas.openxmlformats.org/officeDocument/2006/relationships/slide"/><Relationship Id="rId57" Target="slides/slide37.xml" Type="http://schemas.openxmlformats.org/officeDocument/2006/relationships/slide"/><Relationship Id="rId58" Target="slides/slide38.xml" Type="http://schemas.openxmlformats.org/officeDocument/2006/relationships/slide"/><Relationship Id="rId59" Target="slides/slide39.xml" Type="http://schemas.openxmlformats.org/officeDocument/2006/relationships/slide"/><Relationship Id="rId6" Target="fonts/font6.fntdata" Type="http://schemas.openxmlformats.org/officeDocument/2006/relationships/font"/><Relationship Id="rId60" Target="slides/slide40.xml" Type="http://schemas.openxmlformats.org/officeDocument/2006/relationships/slide"/><Relationship Id="rId61" Target="slides/slide4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www.exabeam.com/explainers/mitre-attck/what-is-mitre-attck-an-explainer/" TargetMode="External" Type="http://schemas.openxmlformats.org/officeDocument/2006/relationships/hyperlink"/></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771700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85825" y="1028700"/>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2"/>
            <a:stretch>
              <a:fillRect l="-63278" t="0" r="-63278" b="0"/>
            </a:stretch>
          </a:blipFill>
        </p:spPr>
      </p:sp>
      <p:grpSp>
        <p:nvGrpSpPr>
          <p:cNvPr name="Group 6" id="6"/>
          <p:cNvGrpSpPr/>
          <p:nvPr/>
        </p:nvGrpSpPr>
        <p:grpSpPr>
          <a:xfrm rot="0">
            <a:off x="7588447" y="2245624"/>
            <a:ext cx="9670853" cy="2199313"/>
            <a:chOff x="0" y="0"/>
            <a:chExt cx="12894471" cy="2932418"/>
          </a:xfrm>
        </p:grpSpPr>
        <p:sp>
          <p:nvSpPr>
            <p:cNvPr name="TextBox 7" id="7"/>
            <p:cNvSpPr txBox="true"/>
            <p:nvPr/>
          </p:nvSpPr>
          <p:spPr>
            <a:xfrm rot="0">
              <a:off x="0" y="1163943"/>
              <a:ext cx="12894471" cy="1768475"/>
            </a:xfrm>
            <a:prstGeom prst="rect">
              <a:avLst/>
            </a:prstGeom>
          </p:spPr>
          <p:txBody>
            <a:bodyPr anchor="t" rtlCol="false" tIns="0" lIns="0" bIns="0" rIns="0">
              <a:spAutoFit/>
            </a:bodyPr>
            <a:lstStyle/>
            <a:p>
              <a:pPr>
                <a:lnSpc>
                  <a:spcPts val="10560"/>
                </a:lnSpc>
              </a:pPr>
              <a:r>
                <a:rPr lang="en-US" sz="8800">
                  <a:solidFill>
                    <a:srgbClr val="FFFFFF"/>
                  </a:solidFill>
                  <a:latin typeface="DM Sans Bold"/>
                </a:rPr>
                <a:t>MITRE ENGAGE </a:t>
              </a:r>
            </a:p>
          </p:txBody>
        </p:sp>
        <p:sp>
          <p:nvSpPr>
            <p:cNvPr name="TextBox 8" id="8"/>
            <p:cNvSpPr txBox="true"/>
            <p:nvPr/>
          </p:nvSpPr>
          <p:spPr>
            <a:xfrm rot="0">
              <a:off x="0" y="-47625"/>
              <a:ext cx="12894471" cy="525145"/>
            </a:xfrm>
            <a:prstGeom prst="rect">
              <a:avLst/>
            </a:prstGeom>
          </p:spPr>
          <p:txBody>
            <a:bodyPr anchor="t" rtlCol="false" tIns="0" lIns="0" bIns="0" rIns="0">
              <a:spAutoFit/>
            </a:bodyPr>
            <a:lstStyle/>
            <a:p>
              <a:pPr>
                <a:lnSpc>
                  <a:spcPts val="3359"/>
                </a:lnSpc>
              </a:pPr>
              <a:r>
                <a:rPr lang="en-US" sz="2400" spc="62">
                  <a:solidFill>
                    <a:srgbClr val="FFFFFF"/>
                  </a:solidFill>
                  <a:latin typeface="DM Sans"/>
                </a:rPr>
                <a:t>INTERNSHIP REPORT FOR WEEK 3</a:t>
              </a:r>
            </a:p>
          </p:txBody>
        </p:sp>
      </p:grpSp>
      <p:sp>
        <p:nvSpPr>
          <p:cNvPr name="TextBox 9" id="9"/>
          <p:cNvSpPr txBox="true"/>
          <p:nvPr/>
        </p:nvSpPr>
        <p:spPr>
          <a:xfrm rot="0">
            <a:off x="13283036" y="8803005"/>
            <a:ext cx="3976264" cy="455295"/>
          </a:xfrm>
          <a:prstGeom prst="rect">
            <a:avLst/>
          </a:prstGeom>
        </p:spPr>
        <p:txBody>
          <a:bodyPr anchor="t" rtlCol="false" tIns="0" lIns="0" bIns="0" rIns="0">
            <a:spAutoFit/>
          </a:bodyPr>
          <a:lstStyle/>
          <a:p>
            <a:pPr>
              <a:lnSpc>
                <a:spcPts val="3779"/>
              </a:lnSpc>
            </a:pPr>
            <a:r>
              <a:rPr lang="en-US" sz="2699">
                <a:solidFill>
                  <a:srgbClr val="1B1617"/>
                </a:solidFill>
                <a:latin typeface="DM Sans"/>
              </a:rPr>
              <a:t>-ARUN ASHOK BADRI</a:t>
            </a:r>
          </a:p>
        </p:txBody>
      </p:sp>
      <p:sp>
        <p:nvSpPr>
          <p:cNvPr name="TextBox 10" id="10"/>
          <p:cNvSpPr txBox="true"/>
          <p:nvPr/>
        </p:nvSpPr>
        <p:spPr>
          <a:xfrm rot="0">
            <a:off x="10245242" y="4676775"/>
            <a:ext cx="9670853" cy="923925"/>
          </a:xfrm>
          <a:prstGeom prst="rect">
            <a:avLst/>
          </a:prstGeom>
        </p:spPr>
        <p:txBody>
          <a:bodyPr anchor="t" rtlCol="false" tIns="0" lIns="0" bIns="0" rIns="0">
            <a:spAutoFit/>
          </a:bodyPr>
          <a:lstStyle/>
          <a:p>
            <a:pPr>
              <a:lnSpc>
                <a:spcPts val="7200"/>
              </a:lnSpc>
            </a:pPr>
            <a:r>
              <a:rPr lang="en-US" sz="6000">
                <a:solidFill>
                  <a:srgbClr val="FFFFFF"/>
                </a:solidFill>
                <a:latin typeface="DM Sans Bold"/>
              </a:rPr>
              <a:t>GOAL : AFFECT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00824"/>
            <a:chOff x="0" y="0"/>
            <a:chExt cx="4816593" cy="605978"/>
          </a:xfrm>
        </p:grpSpPr>
        <p:sp>
          <p:nvSpPr>
            <p:cNvPr name="Freeform 3" id="3"/>
            <p:cNvSpPr/>
            <p:nvPr/>
          </p:nvSpPr>
          <p:spPr>
            <a:xfrm flipH="false" flipV="false" rot="0">
              <a:off x="0" y="0"/>
              <a:ext cx="4816592" cy="605978"/>
            </a:xfrm>
            <a:custGeom>
              <a:avLst/>
              <a:gdLst/>
              <a:ahLst/>
              <a:cxnLst/>
              <a:rect r="r" b="b" t="t" l="l"/>
              <a:pathLst>
                <a:path h="605978" w="4816592">
                  <a:moveTo>
                    <a:pt x="0" y="0"/>
                  </a:moveTo>
                  <a:lnTo>
                    <a:pt x="4816592" y="0"/>
                  </a:lnTo>
                  <a:lnTo>
                    <a:pt x="4816592" y="605978"/>
                  </a:lnTo>
                  <a:lnTo>
                    <a:pt x="0" y="60597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48623" y="800030"/>
            <a:ext cx="16498725" cy="978777"/>
          </a:xfrm>
          <a:prstGeom prst="rect">
            <a:avLst/>
          </a:prstGeom>
        </p:spPr>
        <p:txBody>
          <a:bodyPr anchor="t" rtlCol="false" tIns="0" lIns="0" bIns="0" rIns="0">
            <a:spAutoFit/>
          </a:bodyPr>
          <a:lstStyle/>
          <a:p>
            <a:pPr algn="ctr">
              <a:lnSpc>
                <a:spcPts val="8001"/>
              </a:lnSpc>
            </a:pPr>
            <a:r>
              <a:rPr lang="en-US" sz="5715">
                <a:solidFill>
                  <a:srgbClr val="000000"/>
                </a:solidFill>
                <a:latin typeface="Canva Sans Bold"/>
              </a:rPr>
              <a:t>TECHNIQUES USED IN ‘PREVENT’ APPROACH</a:t>
            </a:r>
          </a:p>
        </p:txBody>
      </p:sp>
      <p:sp>
        <p:nvSpPr>
          <p:cNvPr name="TextBox 6" id="6"/>
          <p:cNvSpPr txBox="true"/>
          <p:nvPr/>
        </p:nvSpPr>
        <p:spPr>
          <a:xfrm rot="0">
            <a:off x="740633" y="2519597"/>
            <a:ext cx="16518667" cy="1825963"/>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ISOLATION</a:t>
            </a:r>
            <a:r>
              <a:rPr lang="en-US" sz="3486">
                <a:solidFill>
                  <a:srgbClr val="FFFFFF"/>
                </a:solidFill>
                <a:latin typeface="Canva Sans"/>
              </a:rPr>
              <a:t>: Configure devices, systems, networks, etc. to contain activity and data, thus preventing the expansion of an engagement beyond desired limits.</a:t>
            </a:r>
          </a:p>
        </p:txBody>
      </p:sp>
      <p:sp>
        <p:nvSpPr>
          <p:cNvPr name="TextBox 7" id="7"/>
          <p:cNvSpPr txBox="true"/>
          <p:nvPr/>
        </p:nvSpPr>
        <p:spPr>
          <a:xfrm rot="0">
            <a:off x="740633" y="4564635"/>
            <a:ext cx="16518667" cy="2445088"/>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NETWORK MANIPULATION</a:t>
            </a:r>
            <a:r>
              <a:rPr lang="en-US" sz="3486">
                <a:solidFill>
                  <a:srgbClr val="FFFFFF"/>
                </a:solidFill>
                <a:latin typeface="Canva Sans"/>
              </a:rPr>
              <a:t>: Make changes to network properties and functions to achieve a desired effect.</a:t>
            </a:r>
          </a:p>
          <a:p>
            <a:pPr algn="just" marL="752775" indent="-376387" lvl="1">
              <a:lnSpc>
                <a:spcPts val="4881"/>
              </a:lnSpc>
              <a:buFont typeface="Arial"/>
              <a:buChar char="•"/>
            </a:pPr>
            <a:r>
              <a:rPr lang="en-US" sz="3486">
                <a:solidFill>
                  <a:srgbClr val="FFFFFF"/>
                </a:solidFill>
                <a:latin typeface="Canva Sans"/>
              </a:rPr>
              <a:t>Eg:  throttle network speeds, segment the network, maintain a unique IP addressing scheme, add a kill switch to cut off network access, etc.</a:t>
            </a:r>
          </a:p>
        </p:txBody>
      </p:sp>
      <p:sp>
        <p:nvSpPr>
          <p:cNvPr name="TextBox 8" id="8"/>
          <p:cNvSpPr txBox="true"/>
          <p:nvPr/>
        </p:nvSpPr>
        <p:spPr>
          <a:xfrm rot="0">
            <a:off x="740633" y="7432337"/>
            <a:ext cx="16518667" cy="1825963"/>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SECURITY CONTROLS</a:t>
            </a:r>
            <a:r>
              <a:rPr lang="en-US" sz="3486">
                <a:solidFill>
                  <a:srgbClr val="FFFFFF"/>
                </a:solidFill>
                <a:latin typeface="Canva Sans"/>
              </a:rPr>
              <a:t>: Alter security controls to make the system more or less vulnerable to attack.</a:t>
            </a:r>
          </a:p>
          <a:p>
            <a:pPr algn="just" marL="752775" indent="-376387" lvl="1">
              <a:lnSpc>
                <a:spcPts val="4881"/>
              </a:lnSpc>
              <a:buFont typeface="Arial"/>
              <a:buChar char="•"/>
            </a:pPr>
            <a:r>
              <a:rPr lang="en-US" sz="3486">
                <a:solidFill>
                  <a:srgbClr val="FFFFFF"/>
                </a:solidFill>
                <a:latin typeface="Canva Sans"/>
              </a:rPr>
              <a:t>Eg: Enable/Disable Autorun, Configure Firewalls, modifying Group Policies</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330339" cy="10287000"/>
          </a:xfrm>
          <a:prstGeom prst="rect">
            <a:avLst/>
          </a:prstGeom>
          <a:solidFill>
            <a:srgbClr val="5034C4"/>
          </a:solidFill>
          <a:ln cap="sq">
            <a:noFill/>
            <a:prstDash val="solid"/>
            <a:miter/>
          </a:ln>
        </p:spPr>
      </p:sp>
      <p:grpSp>
        <p:nvGrpSpPr>
          <p:cNvPr name="Group 3" id="3"/>
          <p:cNvGrpSpPr/>
          <p:nvPr/>
        </p:nvGrpSpPr>
        <p:grpSpPr>
          <a:xfrm rot="0">
            <a:off x="0" y="0"/>
            <a:ext cx="18288000" cy="2674931"/>
            <a:chOff x="0" y="0"/>
            <a:chExt cx="4816593" cy="704508"/>
          </a:xfrm>
        </p:grpSpPr>
        <p:sp>
          <p:nvSpPr>
            <p:cNvPr name="Freeform 4" id="4"/>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723277" y="608803"/>
            <a:ext cx="10631899" cy="1466850"/>
          </a:xfrm>
          <a:prstGeom prst="rect">
            <a:avLst/>
          </a:prstGeom>
        </p:spPr>
        <p:txBody>
          <a:bodyPr anchor="t" rtlCol="false" tIns="0" lIns="0" bIns="0" rIns="0">
            <a:spAutoFit/>
          </a:bodyPr>
          <a:lstStyle/>
          <a:p>
            <a:pPr>
              <a:lnSpc>
                <a:spcPts val="11687"/>
              </a:lnSpc>
            </a:pPr>
            <a:r>
              <a:rPr lang="en-US" sz="9739">
                <a:solidFill>
                  <a:srgbClr val="000000"/>
                </a:solidFill>
                <a:latin typeface="DM Sans Bold"/>
              </a:rPr>
              <a:t>2. DIRECT</a:t>
            </a:r>
          </a:p>
        </p:txBody>
      </p:sp>
      <p:sp>
        <p:nvSpPr>
          <p:cNvPr name="TextBox 7" id="7"/>
          <p:cNvSpPr txBox="true"/>
          <p:nvPr/>
        </p:nvSpPr>
        <p:spPr>
          <a:xfrm rot="0">
            <a:off x="723277" y="2882061"/>
            <a:ext cx="15710315" cy="1871981"/>
          </a:xfrm>
          <a:prstGeom prst="rect">
            <a:avLst/>
          </a:prstGeom>
        </p:spPr>
        <p:txBody>
          <a:bodyPr anchor="t" rtlCol="false" tIns="0" lIns="0" bIns="0" rIns="0">
            <a:spAutoFit/>
          </a:bodyPr>
          <a:lstStyle/>
          <a:p>
            <a:pPr algn="just">
              <a:lnSpc>
                <a:spcPts val="4899"/>
              </a:lnSpc>
            </a:pPr>
            <a:r>
              <a:rPr lang="en-US" sz="3499">
                <a:solidFill>
                  <a:srgbClr val="0CC0DF"/>
                </a:solidFill>
                <a:latin typeface="DM Sans"/>
              </a:rPr>
              <a:t>DIRECT       </a:t>
            </a:r>
            <a:r>
              <a:rPr lang="en-US" sz="3499">
                <a:solidFill>
                  <a:srgbClr val="0CC0DF"/>
                </a:solidFill>
                <a:latin typeface="DM Sans"/>
              </a:rPr>
              <a:t>ID: EAP0004</a:t>
            </a:r>
          </a:p>
          <a:p>
            <a:pPr>
              <a:lnSpc>
                <a:spcPts val="5039"/>
              </a:lnSpc>
            </a:pPr>
            <a:r>
              <a:rPr lang="en-US" sz="3599">
                <a:solidFill>
                  <a:srgbClr val="0CC0DF"/>
                </a:solidFill>
                <a:latin typeface="DM Sans"/>
              </a:rPr>
              <a:t>Encourage or discourage the adversary from conducting their operation as intended.</a:t>
            </a:r>
          </a:p>
        </p:txBody>
      </p:sp>
      <p:sp>
        <p:nvSpPr>
          <p:cNvPr name="TextBox 8" id="8"/>
          <p:cNvSpPr txBox="true"/>
          <p:nvPr/>
        </p:nvSpPr>
        <p:spPr>
          <a:xfrm rot="0">
            <a:off x="684880" y="5086350"/>
            <a:ext cx="16918241" cy="4322234"/>
          </a:xfrm>
          <a:prstGeom prst="rect">
            <a:avLst/>
          </a:prstGeom>
        </p:spPr>
        <p:txBody>
          <a:bodyPr anchor="t" rtlCol="false" tIns="0" lIns="0" bIns="0" rIns="0">
            <a:spAutoFit/>
          </a:bodyPr>
          <a:lstStyle/>
          <a:p>
            <a:pPr marL="665687" indent="-332843" lvl="1">
              <a:lnSpc>
                <a:spcPts val="4316"/>
              </a:lnSpc>
              <a:buFont typeface="Arial"/>
              <a:buChar char="•"/>
            </a:pPr>
            <a:r>
              <a:rPr lang="en-US" sz="3083">
                <a:solidFill>
                  <a:srgbClr val="FFFFFF"/>
                </a:solidFill>
                <a:latin typeface="Canva Sans"/>
              </a:rPr>
              <a:t>Direction activities focus on moving the adversary towards or away from an intended path. This forced direction can be accomplished by removing or disabling some resources, while adding or enabling others. </a:t>
            </a:r>
          </a:p>
          <a:p>
            <a:pPr marL="665687" indent="-332843" lvl="1">
              <a:lnSpc>
                <a:spcPts val="4316"/>
              </a:lnSpc>
              <a:buFont typeface="Arial"/>
              <a:buChar char="•"/>
            </a:pPr>
            <a:r>
              <a:rPr lang="en-US" sz="3083">
                <a:solidFill>
                  <a:srgbClr val="FFFFFF"/>
                </a:solidFill>
                <a:latin typeface="Canva Sans"/>
              </a:rPr>
              <a:t>the defender can tighten some security controls while leaving others overly permissive or weakened</a:t>
            </a:r>
          </a:p>
          <a:p>
            <a:pPr>
              <a:lnSpc>
                <a:spcPts val="4316"/>
              </a:lnSpc>
            </a:pPr>
          </a:p>
          <a:p>
            <a:pPr>
              <a:lnSpc>
                <a:spcPts val="4316"/>
              </a:lnSpc>
            </a:pPr>
            <a:r>
              <a:rPr lang="en-US" sz="3083">
                <a:solidFill>
                  <a:srgbClr val="FFFFFF"/>
                </a:solidFill>
                <a:latin typeface="Canva Sans"/>
              </a:rPr>
              <a:t>GOAL: the defender hopes to force the adversary to take unintended actions or stop intended actions.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00824"/>
            <a:chOff x="0" y="0"/>
            <a:chExt cx="4816593" cy="605978"/>
          </a:xfrm>
        </p:grpSpPr>
        <p:sp>
          <p:nvSpPr>
            <p:cNvPr name="Freeform 3" id="3"/>
            <p:cNvSpPr/>
            <p:nvPr/>
          </p:nvSpPr>
          <p:spPr>
            <a:xfrm flipH="false" flipV="false" rot="0">
              <a:off x="0" y="0"/>
              <a:ext cx="4816592" cy="605978"/>
            </a:xfrm>
            <a:custGeom>
              <a:avLst/>
              <a:gdLst/>
              <a:ahLst/>
              <a:cxnLst/>
              <a:rect r="r" b="b" t="t" l="l"/>
              <a:pathLst>
                <a:path h="605978" w="4816592">
                  <a:moveTo>
                    <a:pt x="0" y="0"/>
                  </a:moveTo>
                  <a:lnTo>
                    <a:pt x="4816592" y="0"/>
                  </a:lnTo>
                  <a:lnTo>
                    <a:pt x="4816592" y="605978"/>
                  </a:lnTo>
                  <a:lnTo>
                    <a:pt x="0" y="60597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48623" y="800030"/>
            <a:ext cx="16498725" cy="978777"/>
          </a:xfrm>
          <a:prstGeom prst="rect">
            <a:avLst/>
          </a:prstGeom>
        </p:spPr>
        <p:txBody>
          <a:bodyPr anchor="t" rtlCol="false" tIns="0" lIns="0" bIns="0" rIns="0">
            <a:spAutoFit/>
          </a:bodyPr>
          <a:lstStyle/>
          <a:p>
            <a:pPr algn="ctr">
              <a:lnSpc>
                <a:spcPts val="8001"/>
              </a:lnSpc>
            </a:pPr>
            <a:r>
              <a:rPr lang="en-US" sz="5715">
                <a:solidFill>
                  <a:srgbClr val="000000"/>
                </a:solidFill>
                <a:latin typeface="Canva Sans Bold"/>
              </a:rPr>
              <a:t>TECHNIQUES USED IN ‘DIRECT’ APPROACH</a:t>
            </a:r>
          </a:p>
        </p:txBody>
      </p:sp>
      <p:sp>
        <p:nvSpPr>
          <p:cNvPr name="TextBox 6" id="6"/>
          <p:cNvSpPr txBox="true"/>
          <p:nvPr/>
        </p:nvSpPr>
        <p:spPr>
          <a:xfrm rot="0">
            <a:off x="740633" y="3051860"/>
            <a:ext cx="16518667" cy="1206838"/>
          </a:xfrm>
          <a:prstGeom prst="rect">
            <a:avLst/>
          </a:prstGeom>
        </p:spPr>
        <p:txBody>
          <a:bodyPr anchor="t" rtlCol="false" tIns="0" lIns="0" bIns="0" rIns="0">
            <a:spAutoFit/>
          </a:bodyPr>
          <a:lstStyle/>
          <a:p>
            <a:pPr>
              <a:lnSpc>
                <a:spcPts val="4881"/>
              </a:lnSpc>
            </a:pPr>
            <a:r>
              <a:rPr lang="en-US" sz="3486">
                <a:solidFill>
                  <a:srgbClr val="0CC0DF"/>
                </a:solidFill>
                <a:latin typeface="Canva Sans"/>
              </a:rPr>
              <a:t>ATTACK VECTOR MIGRATION</a:t>
            </a:r>
            <a:r>
              <a:rPr lang="en-US" sz="3486">
                <a:solidFill>
                  <a:srgbClr val="FFFFFF"/>
                </a:solidFill>
                <a:latin typeface="Canva Sans"/>
              </a:rPr>
              <a:t>: Move a malicious link, file, or device from its intended location to an engagement system or network for execution/use.</a:t>
            </a:r>
          </a:p>
        </p:txBody>
      </p:sp>
      <p:sp>
        <p:nvSpPr>
          <p:cNvPr name="TextBox 7" id="7"/>
          <p:cNvSpPr txBox="true"/>
          <p:nvPr/>
        </p:nvSpPr>
        <p:spPr>
          <a:xfrm rot="0">
            <a:off x="740633" y="4657841"/>
            <a:ext cx="16518667" cy="3683338"/>
          </a:xfrm>
          <a:prstGeom prst="rect">
            <a:avLst/>
          </a:prstGeom>
        </p:spPr>
        <p:txBody>
          <a:bodyPr anchor="t" rtlCol="false" tIns="0" lIns="0" bIns="0" rIns="0">
            <a:spAutoFit/>
          </a:bodyPr>
          <a:lstStyle/>
          <a:p>
            <a:pPr>
              <a:lnSpc>
                <a:spcPts val="4881"/>
              </a:lnSpc>
            </a:pPr>
            <a:r>
              <a:rPr lang="en-US" sz="3486">
                <a:solidFill>
                  <a:srgbClr val="0CC0DF"/>
                </a:solidFill>
                <a:latin typeface="Canva Sans"/>
              </a:rPr>
              <a:t>PERIPHERAL MANAGEMENT</a:t>
            </a:r>
            <a:r>
              <a:rPr lang="en-US" sz="3486">
                <a:solidFill>
                  <a:srgbClr val="FFFFFF"/>
                </a:solidFill>
                <a:latin typeface="Canva Sans"/>
              </a:rPr>
              <a:t>: Manage peripheral devices used on systems within the network for engagement purposes.</a:t>
            </a:r>
          </a:p>
          <a:p>
            <a:pPr>
              <a:lnSpc>
                <a:spcPts val="4881"/>
              </a:lnSpc>
            </a:pPr>
          </a:p>
          <a:p>
            <a:pPr marL="752775" indent="-376387" lvl="1">
              <a:lnSpc>
                <a:spcPts val="4881"/>
              </a:lnSpc>
              <a:buFont typeface="Arial"/>
              <a:buChar char="•"/>
            </a:pPr>
            <a:r>
              <a:rPr lang="en-US" sz="3486">
                <a:solidFill>
                  <a:srgbClr val="FFFFFF"/>
                </a:solidFill>
                <a:latin typeface="Canva Sans"/>
              </a:rPr>
              <a:t>Eg: the defender may include data on a connected USB device or stage an important conversation near an externally connected camera or microphone</a:t>
            </a:r>
          </a:p>
        </p:txBody>
      </p:sp>
      <p:sp>
        <p:nvSpPr>
          <p:cNvPr name="TextBox 8" id="8"/>
          <p:cNvSpPr txBox="true"/>
          <p:nvPr/>
        </p:nvSpPr>
        <p:spPr>
          <a:xfrm rot="0">
            <a:off x="884666" y="8935868"/>
            <a:ext cx="16518667" cy="587713"/>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EMAIL MANIPULATION</a:t>
            </a:r>
            <a:r>
              <a:rPr lang="en-US" sz="3486">
                <a:solidFill>
                  <a:srgbClr val="FFFFFF"/>
                </a:solidFill>
                <a:latin typeface="Canva Sans"/>
              </a:rPr>
              <a:t>: Modify the flow of email in the environment.</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00824"/>
            <a:chOff x="0" y="0"/>
            <a:chExt cx="4816593" cy="605978"/>
          </a:xfrm>
        </p:grpSpPr>
        <p:sp>
          <p:nvSpPr>
            <p:cNvPr name="Freeform 3" id="3"/>
            <p:cNvSpPr/>
            <p:nvPr/>
          </p:nvSpPr>
          <p:spPr>
            <a:xfrm flipH="false" flipV="false" rot="0">
              <a:off x="0" y="0"/>
              <a:ext cx="4816592" cy="605978"/>
            </a:xfrm>
            <a:custGeom>
              <a:avLst/>
              <a:gdLst/>
              <a:ahLst/>
              <a:cxnLst/>
              <a:rect r="r" b="b" t="t" l="l"/>
              <a:pathLst>
                <a:path h="605978" w="4816592">
                  <a:moveTo>
                    <a:pt x="0" y="0"/>
                  </a:moveTo>
                  <a:lnTo>
                    <a:pt x="4816592" y="0"/>
                  </a:lnTo>
                  <a:lnTo>
                    <a:pt x="4816592" y="605978"/>
                  </a:lnTo>
                  <a:lnTo>
                    <a:pt x="0" y="60597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48623" y="800030"/>
            <a:ext cx="16498725" cy="978777"/>
          </a:xfrm>
          <a:prstGeom prst="rect">
            <a:avLst/>
          </a:prstGeom>
        </p:spPr>
        <p:txBody>
          <a:bodyPr anchor="t" rtlCol="false" tIns="0" lIns="0" bIns="0" rIns="0">
            <a:spAutoFit/>
          </a:bodyPr>
          <a:lstStyle/>
          <a:p>
            <a:pPr algn="ctr">
              <a:lnSpc>
                <a:spcPts val="8001"/>
              </a:lnSpc>
            </a:pPr>
            <a:r>
              <a:rPr lang="en-US" sz="5715">
                <a:solidFill>
                  <a:srgbClr val="000000"/>
                </a:solidFill>
                <a:latin typeface="Canva Sans Bold"/>
              </a:rPr>
              <a:t>TECHNIQUES USED IN ‘DIRECT’ APPROACH</a:t>
            </a:r>
          </a:p>
        </p:txBody>
      </p:sp>
      <p:sp>
        <p:nvSpPr>
          <p:cNvPr name="TextBox 6" id="6"/>
          <p:cNvSpPr txBox="true"/>
          <p:nvPr/>
        </p:nvSpPr>
        <p:spPr>
          <a:xfrm rot="0">
            <a:off x="740633" y="2698412"/>
            <a:ext cx="16518667" cy="2445088"/>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LURES</a:t>
            </a:r>
            <a:r>
              <a:rPr lang="en-US" sz="3486">
                <a:solidFill>
                  <a:srgbClr val="FFFFFF"/>
                </a:solidFill>
                <a:latin typeface="Canva Sans"/>
              </a:rPr>
              <a:t>: Deceptive systems and artifacts intended to serve as decoys, breadcrumbs, or bait to elicit a specific response from the adversary.</a:t>
            </a:r>
          </a:p>
          <a:p>
            <a:pPr algn="just" marL="752775" indent="-376387" lvl="1">
              <a:lnSpc>
                <a:spcPts val="4881"/>
              </a:lnSpc>
              <a:buFont typeface="Arial"/>
              <a:buChar char="•"/>
            </a:pPr>
            <a:r>
              <a:rPr lang="en-US" sz="3486">
                <a:solidFill>
                  <a:srgbClr val="FFFFFF"/>
                </a:solidFill>
                <a:latin typeface="Canva Sans"/>
              </a:rPr>
              <a:t>Eg:  Lures can take a variety of forms including credentials, accounts, files/directories, browser extensions/bookmarks, system processes, etc. </a:t>
            </a:r>
          </a:p>
        </p:txBody>
      </p:sp>
      <p:sp>
        <p:nvSpPr>
          <p:cNvPr name="TextBox 7" id="7"/>
          <p:cNvSpPr txBox="true"/>
          <p:nvPr/>
        </p:nvSpPr>
        <p:spPr>
          <a:xfrm rot="0">
            <a:off x="740633" y="6067425"/>
            <a:ext cx="16518667" cy="1206838"/>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MALWARE DETONATION</a:t>
            </a:r>
            <a:r>
              <a:rPr lang="en-US" sz="3486">
                <a:solidFill>
                  <a:srgbClr val="FFFFFF"/>
                </a:solidFill>
                <a:latin typeface="Canva Sans"/>
              </a:rPr>
              <a:t>: Execute malware under controlled conditions to analyze its functionality.</a:t>
            </a:r>
          </a:p>
        </p:txBody>
      </p:sp>
      <p:sp>
        <p:nvSpPr>
          <p:cNvPr name="TextBox 8" id="8"/>
          <p:cNvSpPr txBox="true"/>
          <p:nvPr/>
        </p:nvSpPr>
        <p:spPr>
          <a:xfrm rot="0">
            <a:off x="740633" y="8362763"/>
            <a:ext cx="16518667" cy="1206838"/>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NETWORK MANIPULATION</a:t>
            </a:r>
            <a:r>
              <a:rPr lang="en-US" sz="3486">
                <a:solidFill>
                  <a:srgbClr val="FFFFFF"/>
                </a:solidFill>
                <a:latin typeface="Canva Sans"/>
              </a:rPr>
              <a:t>: Make changes to network properties and functions to achieve a desired effect. (Also used in Prevent approach)</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330339" cy="10287000"/>
          </a:xfrm>
          <a:prstGeom prst="rect">
            <a:avLst/>
          </a:prstGeom>
          <a:solidFill>
            <a:srgbClr val="5034C4"/>
          </a:solidFill>
          <a:ln cap="sq">
            <a:noFill/>
            <a:prstDash val="solid"/>
            <a:miter/>
          </a:ln>
        </p:spPr>
      </p:sp>
      <p:grpSp>
        <p:nvGrpSpPr>
          <p:cNvPr name="Group 3" id="3"/>
          <p:cNvGrpSpPr/>
          <p:nvPr/>
        </p:nvGrpSpPr>
        <p:grpSpPr>
          <a:xfrm rot="0">
            <a:off x="0" y="0"/>
            <a:ext cx="18288000" cy="2674931"/>
            <a:chOff x="0" y="0"/>
            <a:chExt cx="4816593" cy="704508"/>
          </a:xfrm>
        </p:grpSpPr>
        <p:sp>
          <p:nvSpPr>
            <p:cNvPr name="Freeform 4" id="4"/>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723277" y="608803"/>
            <a:ext cx="10631899" cy="1466850"/>
          </a:xfrm>
          <a:prstGeom prst="rect">
            <a:avLst/>
          </a:prstGeom>
        </p:spPr>
        <p:txBody>
          <a:bodyPr anchor="t" rtlCol="false" tIns="0" lIns="0" bIns="0" rIns="0">
            <a:spAutoFit/>
          </a:bodyPr>
          <a:lstStyle/>
          <a:p>
            <a:pPr>
              <a:lnSpc>
                <a:spcPts val="11687"/>
              </a:lnSpc>
            </a:pPr>
            <a:r>
              <a:rPr lang="en-US" sz="9739">
                <a:solidFill>
                  <a:srgbClr val="000000"/>
                </a:solidFill>
                <a:latin typeface="DM Sans Bold"/>
              </a:rPr>
              <a:t>3. DISRUPT</a:t>
            </a:r>
          </a:p>
        </p:txBody>
      </p:sp>
      <p:sp>
        <p:nvSpPr>
          <p:cNvPr name="TextBox 7" id="7"/>
          <p:cNvSpPr txBox="true"/>
          <p:nvPr/>
        </p:nvSpPr>
        <p:spPr>
          <a:xfrm rot="0">
            <a:off x="723277" y="3145789"/>
            <a:ext cx="15710315" cy="1997711"/>
          </a:xfrm>
          <a:prstGeom prst="rect">
            <a:avLst/>
          </a:prstGeom>
        </p:spPr>
        <p:txBody>
          <a:bodyPr anchor="t" rtlCol="false" tIns="0" lIns="0" bIns="0" rIns="0">
            <a:spAutoFit/>
          </a:bodyPr>
          <a:lstStyle/>
          <a:p>
            <a:pPr algn="just">
              <a:lnSpc>
                <a:spcPts val="5319"/>
              </a:lnSpc>
            </a:pPr>
            <a:r>
              <a:rPr lang="en-US" sz="3799">
                <a:solidFill>
                  <a:srgbClr val="0CC0DF"/>
                </a:solidFill>
                <a:latin typeface="DM Sans"/>
              </a:rPr>
              <a:t>DISRUPT      </a:t>
            </a:r>
            <a:r>
              <a:rPr lang="en-US" sz="3799">
                <a:solidFill>
                  <a:srgbClr val="0CC0DF"/>
                </a:solidFill>
                <a:latin typeface="DM Sans"/>
              </a:rPr>
              <a:t>ID: EAP0005</a:t>
            </a:r>
          </a:p>
          <a:p>
            <a:pPr algn="just">
              <a:lnSpc>
                <a:spcPts val="5319"/>
              </a:lnSpc>
            </a:pPr>
            <a:r>
              <a:rPr lang="en-US" sz="3799">
                <a:solidFill>
                  <a:srgbClr val="0CC0DF"/>
                </a:solidFill>
                <a:latin typeface="DM Sans"/>
              </a:rPr>
              <a:t>Impair an adversary’s ability to conduct their operation as intended.</a:t>
            </a:r>
          </a:p>
          <a:p>
            <a:pPr>
              <a:lnSpc>
                <a:spcPts val="5459"/>
              </a:lnSpc>
            </a:pPr>
          </a:p>
        </p:txBody>
      </p:sp>
      <p:sp>
        <p:nvSpPr>
          <p:cNvPr name="TextBox 8" id="8"/>
          <p:cNvSpPr txBox="true"/>
          <p:nvPr/>
        </p:nvSpPr>
        <p:spPr>
          <a:xfrm rot="0">
            <a:off x="723277" y="5086350"/>
            <a:ext cx="16918241" cy="4322234"/>
          </a:xfrm>
          <a:prstGeom prst="rect">
            <a:avLst/>
          </a:prstGeom>
        </p:spPr>
        <p:txBody>
          <a:bodyPr anchor="t" rtlCol="false" tIns="0" lIns="0" bIns="0" rIns="0">
            <a:spAutoFit/>
          </a:bodyPr>
          <a:lstStyle/>
          <a:p>
            <a:pPr marL="665687" indent="-332843" lvl="1">
              <a:lnSpc>
                <a:spcPts val="4316"/>
              </a:lnSpc>
              <a:buFont typeface="Arial"/>
              <a:buChar char="•"/>
            </a:pPr>
            <a:r>
              <a:rPr lang="en-US" sz="3083">
                <a:solidFill>
                  <a:srgbClr val="FFFFFF"/>
                </a:solidFill>
                <a:latin typeface="Canva Sans"/>
              </a:rPr>
              <a:t>Disruption activities are used to stop or discourage an adversary from conducting part or all of their mission</a:t>
            </a:r>
          </a:p>
          <a:p>
            <a:pPr>
              <a:lnSpc>
                <a:spcPts val="4316"/>
              </a:lnSpc>
            </a:pPr>
          </a:p>
          <a:p>
            <a:pPr marL="665687" indent="-332843" lvl="1">
              <a:lnSpc>
                <a:spcPts val="4316"/>
              </a:lnSpc>
              <a:buFont typeface="Arial"/>
              <a:buChar char="•"/>
            </a:pPr>
            <a:r>
              <a:rPr lang="en-US" sz="3083">
                <a:solidFill>
                  <a:srgbClr val="FFFFFF"/>
                </a:solidFill>
                <a:latin typeface="Canva Sans"/>
              </a:rPr>
              <a:t>This disruption may increase the time, skills, or resources needed for the adversary to accomplish a specific task</a:t>
            </a:r>
          </a:p>
          <a:p>
            <a:pPr>
              <a:lnSpc>
                <a:spcPts val="4316"/>
              </a:lnSpc>
            </a:pPr>
          </a:p>
          <a:p>
            <a:pPr>
              <a:lnSpc>
                <a:spcPts val="4316"/>
              </a:lnSpc>
            </a:pPr>
            <a:r>
              <a:rPr lang="en-US" sz="3083">
                <a:solidFill>
                  <a:srgbClr val="FFFFFF"/>
                </a:solidFill>
                <a:latin typeface="Canva Sans"/>
              </a:rPr>
              <a:t>Eg:  a defender may degrade network speeds as the adversary attempts to exfiltrate large blocks of data.</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00824"/>
            <a:chOff x="0" y="0"/>
            <a:chExt cx="4816593" cy="605978"/>
          </a:xfrm>
        </p:grpSpPr>
        <p:sp>
          <p:nvSpPr>
            <p:cNvPr name="Freeform 3" id="3"/>
            <p:cNvSpPr/>
            <p:nvPr/>
          </p:nvSpPr>
          <p:spPr>
            <a:xfrm flipH="false" flipV="false" rot="0">
              <a:off x="0" y="0"/>
              <a:ext cx="4816592" cy="605978"/>
            </a:xfrm>
            <a:custGeom>
              <a:avLst/>
              <a:gdLst/>
              <a:ahLst/>
              <a:cxnLst/>
              <a:rect r="r" b="b" t="t" l="l"/>
              <a:pathLst>
                <a:path h="605978" w="4816592">
                  <a:moveTo>
                    <a:pt x="0" y="0"/>
                  </a:moveTo>
                  <a:lnTo>
                    <a:pt x="4816592" y="0"/>
                  </a:lnTo>
                  <a:lnTo>
                    <a:pt x="4816592" y="605978"/>
                  </a:lnTo>
                  <a:lnTo>
                    <a:pt x="0" y="60597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48623" y="800030"/>
            <a:ext cx="16498725" cy="978777"/>
          </a:xfrm>
          <a:prstGeom prst="rect">
            <a:avLst/>
          </a:prstGeom>
        </p:spPr>
        <p:txBody>
          <a:bodyPr anchor="t" rtlCol="false" tIns="0" lIns="0" bIns="0" rIns="0">
            <a:spAutoFit/>
          </a:bodyPr>
          <a:lstStyle/>
          <a:p>
            <a:pPr algn="ctr">
              <a:lnSpc>
                <a:spcPts val="8001"/>
              </a:lnSpc>
            </a:pPr>
            <a:r>
              <a:rPr lang="en-US" sz="5715">
                <a:solidFill>
                  <a:srgbClr val="000000"/>
                </a:solidFill>
                <a:latin typeface="Canva Sans Bold"/>
              </a:rPr>
              <a:t>TECHNIQUES USED IN ‘DISRUPT’ APPROACH</a:t>
            </a:r>
          </a:p>
        </p:txBody>
      </p:sp>
      <p:sp>
        <p:nvSpPr>
          <p:cNvPr name="TextBox 6" id="6"/>
          <p:cNvSpPr txBox="true"/>
          <p:nvPr/>
        </p:nvSpPr>
        <p:spPr>
          <a:xfrm rot="0">
            <a:off x="884666" y="2914571"/>
            <a:ext cx="16518667" cy="3064213"/>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SOFTWARE MANIPULATION</a:t>
            </a:r>
            <a:r>
              <a:rPr lang="en-US" sz="3486">
                <a:solidFill>
                  <a:srgbClr val="FFFFFF"/>
                </a:solidFill>
                <a:latin typeface="Canva Sans"/>
              </a:rPr>
              <a:t>: Make changes to a system’s software properties and functions to achieve a desired effect.</a:t>
            </a:r>
          </a:p>
          <a:p>
            <a:pPr algn="just" marL="752775" indent="-376387" lvl="1">
              <a:lnSpc>
                <a:spcPts val="4881"/>
              </a:lnSpc>
              <a:buFont typeface="Arial"/>
              <a:buChar char="•"/>
            </a:pPr>
            <a:r>
              <a:rPr lang="en-US" sz="3486">
                <a:solidFill>
                  <a:srgbClr val="FFFFFF"/>
                </a:solidFill>
                <a:latin typeface="Canva Sans"/>
              </a:rPr>
              <a:t>Eg: For example, the defender could show all files when viewed in a graphical application but hide files or introduce decoy files when viewed via a terminal command. </a:t>
            </a:r>
          </a:p>
        </p:txBody>
      </p:sp>
      <p:sp>
        <p:nvSpPr>
          <p:cNvPr name="TextBox 7" id="7"/>
          <p:cNvSpPr txBox="true"/>
          <p:nvPr/>
        </p:nvSpPr>
        <p:spPr>
          <a:xfrm rot="0">
            <a:off x="884666" y="6592531"/>
            <a:ext cx="16518667" cy="587713"/>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ISOLATION:</a:t>
            </a:r>
          </a:p>
        </p:txBody>
      </p:sp>
      <p:sp>
        <p:nvSpPr>
          <p:cNvPr name="TextBox 8" id="8"/>
          <p:cNvSpPr txBox="true"/>
          <p:nvPr/>
        </p:nvSpPr>
        <p:spPr>
          <a:xfrm rot="0">
            <a:off x="884666" y="7532669"/>
            <a:ext cx="16518667" cy="587713"/>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LURES: </a:t>
            </a:r>
          </a:p>
        </p:txBody>
      </p:sp>
      <p:sp>
        <p:nvSpPr>
          <p:cNvPr name="TextBox 9" id="9"/>
          <p:cNvSpPr txBox="true"/>
          <p:nvPr/>
        </p:nvSpPr>
        <p:spPr>
          <a:xfrm rot="0">
            <a:off x="884666" y="8472808"/>
            <a:ext cx="16518667" cy="587713"/>
          </a:xfrm>
          <a:prstGeom prst="rect">
            <a:avLst/>
          </a:prstGeom>
        </p:spPr>
        <p:txBody>
          <a:bodyPr anchor="t" rtlCol="false" tIns="0" lIns="0" bIns="0" rIns="0">
            <a:spAutoFit/>
          </a:bodyPr>
          <a:lstStyle/>
          <a:p>
            <a:pPr algn="just">
              <a:lnSpc>
                <a:spcPts val="4881"/>
              </a:lnSpc>
            </a:pPr>
            <a:r>
              <a:rPr lang="en-US" sz="3486">
                <a:solidFill>
                  <a:srgbClr val="0CC0DF"/>
                </a:solidFill>
                <a:latin typeface="Canva Sans"/>
              </a:rPr>
              <a:t>NETWORK MANIPULATION: </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850723"/>
            <a:chOff x="0" y="0"/>
            <a:chExt cx="4816593" cy="750808"/>
          </a:xfrm>
        </p:grpSpPr>
        <p:sp>
          <p:nvSpPr>
            <p:cNvPr name="Freeform 3" id="3"/>
            <p:cNvSpPr/>
            <p:nvPr/>
          </p:nvSpPr>
          <p:spPr>
            <a:xfrm flipH="false" flipV="false" rot="0">
              <a:off x="0" y="0"/>
              <a:ext cx="4816592" cy="750808"/>
            </a:xfrm>
            <a:custGeom>
              <a:avLst/>
              <a:gdLst/>
              <a:ahLst/>
              <a:cxnLst/>
              <a:rect r="r" b="b" t="t" l="l"/>
              <a:pathLst>
                <a:path h="750808" w="4816592">
                  <a:moveTo>
                    <a:pt x="0" y="0"/>
                  </a:moveTo>
                  <a:lnTo>
                    <a:pt x="4816592" y="0"/>
                  </a:lnTo>
                  <a:lnTo>
                    <a:pt x="4816592" y="750808"/>
                  </a:lnTo>
                  <a:lnTo>
                    <a:pt x="0" y="7508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207781" y="655568"/>
            <a:ext cx="13610860" cy="1377662"/>
          </a:xfrm>
          <a:prstGeom prst="rect">
            <a:avLst/>
          </a:prstGeom>
        </p:spPr>
        <p:txBody>
          <a:bodyPr anchor="t" rtlCol="false" tIns="0" lIns="0" bIns="0" rIns="0">
            <a:spAutoFit/>
          </a:bodyPr>
          <a:lstStyle/>
          <a:p>
            <a:pPr>
              <a:lnSpc>
                <a:spcPts val="11215"/>
              </a:lnSpc>
            </a:pPr>
            <a:r>
              <a:rPr lang="en-US" sz="8011">
                <a:solidFill>
                  <a:srgbClr val="000000"/>
                </a:solidFill>
                <a:latin typeface="DM Sans Bold"/>
              </a:rPr>
              <a:t>ELASTICSEARCH/ Kibana</a:t>
            </a:r>
          </a:p>
        </p:txBody>
      </p:sp>
      <p:sp>
        <p:nvSpPr>
          <p:cNvPr name="TextBox 6" id="6"/>
          <p:cNvSpPr txBox="true"/>
          <p:nvPr/>
        </p:nvSpPr>
        <p:spPr>
          <a:xfrm rot="0">
            <a:off x="1207781" y="3879608"/>
            <a:ext cx="14969195" cy="4826699"/>
          </a:xfrm>
          <a:prstGeom prst="rect">
            <a:avLst/>
          </a:prstGeom>
        </p:spPr>
        <p:txBody>
          <a:bodyPr anchor="t" rtlCol="false" tIns="0" lIns="0" bIns="0" rIns="0">
            <a:spAutoFit/>
          </a:bodyPr>
          <a:lstStyle/>
          <a:p>
            <a:pPr>
              <a:lnSpc>
                <a:spcPts val="6436"/>
              </a:lnSpc>
            </a:pPr>
            <a:r>
              <a:rPr lang="en-US" sz="4597">
                <a:solidFill>
                  <a:srgbClr val="0CC0DF"/>
                </a:solidFill>
                <a:latin typeface="Canva Sans"/>
              </a:rPr>
              <a:t>Elasticsearch </a:t>
            </a:r>
            <a:r>
              <a:rPr lang="en-US" sz="4597">
                <a:solidFill>
                  <a:srgbClr val="FFFFFF"/>
                </a:solidFill>
                <a:latin typeface="Canva Sans"/>
              </a:rPr>
              <a:t>is a powerful, open-source search and analytics engine that is used for a wide range of data analysis and search applications. </a:t>
            </a:r>
          </a:p>
          <a:p>
            <a:pPr>
              <a:lnSpc>
                <a:spcPts val="6436"/>
              </a:lnSpc>
            </a:pPr>
          </a:p>
          <a:p>
            <a:pPr>
              <a:lnSpc>
                <a:spcPts val="6436"/>
              </a:lnSpc>
            </a:pPr>
            <a:r>
              <a:rPr lang="en-US" sz="4597">
                <a:solidFill>
                  <a:srgbClr val="FFFFFF"/>
                </a:solidFill>
                <a:latin typeface="Canva Sans"/>
              </a:rPr>
              <a:t>It is a part of the Elastic Stack, which includes tools like Logstash and Kibana. </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633554"/>
            <a:chOff x="0" y="0"/>
            <a:chExt cx="4816593" cy="956986"/>
          </a:xfrm>
        </p:grpSpPr>
        <p:sp>
          <p:nvSpPr>
            <p:cNvPr name="Freeform 3" id="3"/>
            <p:cNvSpPr/>
            <p:nvPr/>
          </p:nvSpPr>
          <p:spPr>
            <a:xfrm flipH="false" flipV="false" rot="0">
              <a:off x="0" y="0"/>
              <a:ext cx="4816592" cy="956985"/>
            </a:xfrm>
            <a:custGeom>
              <a:avLst/>
              <a:gdLst/>
              <a:ahLst/>
              <a:cxnLst/>
              <a:rect r="r" b="b" t="t" l="l"/>
              <a:pathLst>
                <a:path h="956985" w="4816592">
                  <a:moveTo>
                    <a:pt x="0" y="0"/>
                  </a:moveTo>
                  <a:lnTo>
                    <a:pt x="4816592" y="0"/>
                  </a:lnTo>
                  <a:lnTo>
                    <a:pt x="4816592" y="956985"/>
                  </a:lnTo>
                  <a:lnTo>
                    <a:pt x="0" y="956985"/>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207781" y="337371"/>
            <a:ext cx="15712652" cy="2796887"/>
          </a:xfrm>
          <a:prstGeom prst="rect">
            <a:avLst/>
          </a:prstGeom>
        </p:spPr>
        <p:txBody>
          <a:bodyPr anchor="t" rtlCol="false" tIns="0" lIns="0" bIns="0" rIns="0">
            <a:spAutoFit/>
          </a:bodyPr>
          <a:lstStyle/>
          <a:p>
            <a:pPr>
              <a:lnSpc>
                <a:spcPts val="11215"/>
              </a:lnSpc>
            </a:pPr>
            <a:r>
              <a:rPr lang="en-US" sz="8011">
                <a:solidFill>
                  <a:srgbClr val="000000"/>
                </a:solidFill>
                <a:latin typeface="DM Sans Bold"/>
              </a:rPr>
              <a:t>Key features and use cases of Elasticsearch &amp; Kibana:</a:t>
            </a:r>
          </a:p>
        </p:txBody>
      </p:sp>
      <p:sp>
        <p:nvSpPr>
          <p:cNvPr name="TextBox 6" id="6"/>
          <p:cNvSpPr txBox="true"/>
          <p:nvPr/>
        </p:nvSpPr>
        <p:spPr>
          <a:xfrm rot="0">
            <a:off x="1207781" y="4519930"/>
            <a:ext cx="14750112" cy="11804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Real-Time Data Analysis:  ideal for monitoring and analyzing log and event data, as well as other time-series data.</a:t>
            </a:r>
          </a:p>
        </p:txBody>
      </p:sp>
      <p:sp>
        <p:nvSpPr>
          <p:cNvPr name="TextBox 7" id="7"/>
          <p:cNvSpPr txBox="true"/>
          <p:nvPr/>
        </p:nvSpPr>
        <p:spPr>
          <a:xfrm rot="0">
            <a:off x="1207781" y="7106686"/>
            <a:ext cx="14750112"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Analytical Capabilities:  powerful analytical features, including aggregations, geospatial search, and machine learning capabilities through the Elastic Stack.</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633554"/>
            <a:chOff x="0" y="0"/>
            <a:chExt cx="4816593" cy="956986"/>
          </a:xfrm>
        </p:grpSpPr>
        <p:sp>
          <p:nvSpPr>
            <p:cNvPr name="Freeform 3" id="3"/>
            <p:cNvSpPr/>
            <p:nvPr/>
          </p:nvSpPr>
          <p:spPr>
            <a:xfrm flipH="false" flipV="false" rot="0">
              <a:off x="0" y="0"/>
              <a:ext cx="4816592" cy="956985"/>
            </a:xfrm>
            <a:custGeom>
              <a:avLst/>
              <a:gdLst/>
              <a:ahLst/>
              <a:cxnLst/>
              <a:rect r="r" b="b" t="t" l="l"/>
              <a:pathLst>
                <a:path h="956985" w="4816592">
                  <a:moveTo>
                    <a:pt x="0" y="0"/>
                  </a:moveTo>
                  <a:lnTo>
                    <a:pt x="4816592" y="0"/>
                  </a:lnTo>
                  <a:lnTo>
                    <a:pt x="4816592" y="956985"/>
                  </a:lnTo>
                  <a:lnTo>
                    <a:pt x="0" y="956985"/>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207781" y="337371"/>
            <a:ext cx="15712652" cy="2796887"/>
          </a:xfrm>
          <a:prstGeom prst="rect">
            <a:avLst/>
          </a:prstGeom>
        </p:spPr>
        <p:txBody>
          <a:bodyPr anchor="t" rtlCol="false" tIns="0" lIns="0" bIns="0" rIns="0">
            <a:spAutoFit/>
          </a:bodyPr>
          <a:lstStyle/>
          <a:p>
            <a:pPr>
              <a:lnSpc>
                <a:spcPts val="11215"/>
              </a:lnSpc>
            </a:pPr>
            <a:r>
              <a:rPr lang="en-US" sz="8011">
                <a:solidFill>
                  <a:srgbClr val="000000"/>
                </a:solidFill>
                <a:latin typeface="DM Sans Bold"/>
              </a:rPr>
              <a:t>Key features and use cases of Elasticsearch &amp; Kibana:</a:t>
            </a:r>
          </a:p>
        </p:txBody>
      </p:sp>
      <p:sp>
        <p:nvSpPr>
          <p:cNvPr name="TextBox 6" id="6"/>
          <p:cNvSpPr txBox="true"/>
          <p:nvPr/>
        </p:nvSpPr>
        <p:spPr>
          <a:xfrm rot="0">
            <a:off x="1207781" y="4439724"/>
            <a:ext cx="14581192"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Log and Event Data: commonly used for log and event data analysis, often in conjunction with Logstash (for data collection) and Kibana (for data visualization and dashboarding).</a:t>
            </a:r>
          </a:p>
        </p:txBody>
      </p:sp>
      <p:sp>
        <p:nvSpPr>
          <p:cNvPr name="TextBox 7" id="7"/>
          <p:cNvSpPr txBox="true"/>
          <p:nvPr/>
        </p:nvSpPr>
        <p:spPr>
          <a:xfrm rot="0">
            <a:off x="1207781" y="7477760"/>
            <a:ext cx="14581192"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Monitoring and Alerting:  used to monitor the health and performance of your cluster(Servers that are being monitored), and you can set up alerts based on predefined conditions.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2680774"/>
            <a:ext cx="18288000" cy="7606226"/>
            <a:chOff x="0" y="0"/>
            <a:chExt cx="4816593" cy="2003286"/>
          </a:xfrm>
        </p:grpSpPr>
        <p:sp>
          <p:nvSpPr>
            <p:cNvPr name="Freeform 3" id="3"/>
            <p:cNvSpPr/>
            <p:nvPr/>
          </p:nvSpPr>
          <p:spPr>
            <a:xfrm flipH="false" flipV="false" rot="0">
              <a:off x="0" y="0"/>
              <a:ext cx="4816592" cy="2003286"/>
            </a:xfrm>
            <a:custGeom>
              <a:avLst/>
              <a:gdLst/>
              <a:ahLst/>
              <a:cxnLst/>
              <a:rect r="r" b="b" t="t" l="l"/>
              <a:pathLst>
                <a:path h="2003286" w="4816592">
                  <a:moveTo>
                    <a:pt x="0" y="0"/>
                  </a:moveTo>
                  <a:lnTo>
                    <a:pt x="4816592" y="0"/>
                  </a:lnTo>
                  <a:lnTo>
                    <a:pt x="4816592" y="2003286"/>
                  </a:lnTo>
                  <a:lnTo>
                    <a:pt x="0" y="2003286"/>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878888" y="806760"/>
            <a:ext cx="15806568" cy="927100"/>
          </a:xfrm>
          <a:prstGeom prst="rect">
            <a:avLst/>
          </a:prstGeom>
        </p:spPr>
        <p:txBody>
          <a:bodyPr anchor="t" rtlCol="false" tIns="0" lIns="0" bIns="0" rIns="0">
            <a:spAutoFit/>
          </a:bodyPr>
          <a:lstStyle/>
          <a:p>
            <a:pPr>
              <a:lnSpc>
                <a:spcPts val="7699"/>
              </a:lnSpc>
            </a:pPr>
            <a:r>
              <a:rPr lang="en-US" sz="5499" spc="27">
                <a:solidFill>
                  <a:srgbClr val="FFFFFF"/>
                </a:solidFill>
                <a:latin typeface="DM Sans Bold"/>
              </a:rPr>
              <a:t>Different ways to run Elasticsearch &amp; Kibana </a:t>
            </a:r>
          </a:p>
        </p:txBody>
      </p:sp>
      <p:sp>
        <p:nvSpPr>
          <p:cNvPr name="TextBox 6" id="6"/>
          <p:cNvSpPr txBox="true"/>
          <p:nvPr/>
        </p:nvSpPr>
        <p:spPr>
          <a:xfrm rot="0">
            <a:off x="2620683" y="3724814"/>
            <a:ext cx="14318688" cy="1393824"/>
          </a:xfrm>
          <a:prstGeom prst="rect">
            <a:avLst/>
          </a:prstGeom>
        </p:spPr>
        <p:txBody>
          <a:bodyPr anchor="t" rtlCol="false" tIns="0" lIns="0" bIns="0" rIns="0">
            <a:spAutoFit/>
          </a:bodyPr>
          <a:lstStyle/>
          <a:p>
            <a:pPr>
              <a:lnSpc>
                <a:spcPts val="5600"/>
              </a:lnSpc>
            </a:pPr>
            <a:r>
              <a:rPr lang="en-US" sz="4000">
                <a:solidFill>
                  <a:srgbClr val="5034C4"/>
                </a:solidFill>
                <a:latin typeface="Canva Sans Bold"/>
              </a:rPr>
              <a:t>Using Docker: </a:t>
            </a:r>
            <a:r>
              <a:rPr lang="en-US" sz="4000">
                <a:solidFill>
                  <a:srgbClr val="000000"/>
                </a:solidFill>
                <a:latin typeface="Canva Sans"/>
              </a:rPr>
              <a:t>We can use the Docker desktop to integrate kibana and elasticsearch and run</a:t>
            </a:r>
          </a:p>
        </p:txBody>
      </p:sp>
      <p:sp>
        <p:nvSpPr>
          <p:cNvPr name="TextBox 7" id="7"/>
          <p:cNvSpPr txBox="true"/>
          <p:nvPr/>
        </p:nvSpPr>
        <p:spPr>
          <a:xfrm rot="0">
            <a:off x="2620683" y="5794913"/>
            <a:ext cx="14318688" cy="1393824"/>
          </a:xfrm>
          <a:prstGeom prst="rect">
            <a:avLst/>
          </a:prstGeom>
        </p:spPr>
        <p:txBody>
          <a:bodyPr anchor="t" rtlCol="false" tIns="0" lIns="0" bIns="0" rIns="0">
            <a:spAutoFit/>
          </a:bodyPr>
          <a:lstStyle/>
          <a:p>
            <a:pPr>
              <a:lnSpc>
                <a:spcPts val="5600"/>
              </a:lnSpc>
            </a:pPr>
            <a:r>
              <a:rPr lang="en-US" sz="4000">
                <a:solidFill>
                  <a:srgbClr val="5034C4"/>
                </a:solidFill>
                <a:latin typeface="Canva Sans Bold"/>
              </a:rPr>
              <a:t>Using Localhost: </a:t>
            </a:r>
            <a:r>
              <a:rPr lang="en-US" sz="4000">
                <a:solidFill>
                  <a:srgbClr val="000000"/>
                </a:solidFill>
                <a:latin typeface="Canva Sans"/>
              </a:rPr>
              <a:t>We can install both the Tools and set them up and then run them locally</a:t>
            </a:r>
          </a:p>
        </p:txBody>
      </p:sp>
      <p:sp>
        <p:nvSpPr>
          <p:cNvPr name="TextBox 8" id="8"/>
          <p:cNvSpPr txBox="true"/>
          <p:nvPr/>
        </p:nvSpPr>
        <p:spPr>
          <a:xfrm rot="0">
            <a:off x="2620683" y="7869698"/>
            <a:ext cx="14731523" cy="1393824"/>
          </a:xfrm>
          <a:prstGeom prst="rect">
            <a:avLst/>
          </a:prstGeom>
        </p:spPr>
        <p:txBody>
          <a:bodyPr anchor="t" rtlCol="false" tIns="0" lIns="0" bIns="0" rIns="0">
            <a:spAutoFit/>
          </a:bodyPr>
          <a:lstStyle/>
          <a:p>
            <a:pPr>
              <a:lnSpc>
                <a:spcPts val="5600"/>
              </a:lnSpc>
            </a:pPr>
            <a:r>
              <a:rPr lang="en-US" sz="4000">
                <a:solidFill>
                  <a:srgbClr val="5034C4"/>
                </a:solidFill>
                <a:latin typeface="Canva Sans Bold"/>
              </a:rPr>
              <a:t>Using Elastic Cloud</a:t>
            </a:r>
            <a:r>
              <a:rPr lang="en-US" sz="4000">
                <a:solidFill>
                  <a:srgbClr val="000000"/>
                </a:solidFill>
                <a:latin typeface="Canva Sans"/>
              </a:rPr>
              <a:t>: Developed by Elasticsearch itself and very fast and efficient to use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687430" y="582419"/>
            <a:ext cx="12760407" cy="3532813"/>
            <a:chOff x="0" y="0"/>
            <a:chExt cx="17013877" cy="4710418"/>
          </a:xfrm>
        </p:grpSpPr>
        <p:sp>
          <p:nvSpPr>
            <p:cNvPr name="TextBox 6" id="6"/>
            <p:cNvSpPr txBox="true"/>
            <p:nvPr/>
          </p:nvSpPr>
          <p:spPr>
            <a:xfrm rot="0">
              <a:off x="0" y="1163943"/>
              <a:ext cx="17013877" cy="3546475"/>
            </a:xfrm>
            <a:prstGeom prst="rect">
              <a:avLst/>
            </a:prstGeom>
          </p:spPr>
          <p:txBody>
            <a:bodyPr anchor="t" rtlCol="false" tIns="0" lIns="0" bIns="0" rIns="0">
              <a:spAutoFit/>
            </a:bodyPr>
            <a:lstStyle/>
            <a:p>
              <a:pPr>
                <a:lnSpc>
                  <a:spcPts val="10560"/>
                </a:lnSpc>
              </a:pPr>
              <a:r>
                <a:rPr lang="en-US" sz="8800">
                  <a:solidFill>
                    <a:srgbClr val="000000"/>
                  </a:solidFill>
                  <a:latin typeface="DM Sans Bold"/>
                </a:rPr>
                <a:t>INTERNSHIP REPORT </a:t>
              </a:r>
              <a:r>
                <a:rPr lang="en-US" sz="8800">
                  <a:solidFill>
                    <a:srgbClr val="FFFFFF"/>
                  </a:solidFill>
                  <a:latin typeface="DM Sans Bold"/>
                </a:rPr>
                <a:t>PLAN </a:t>
              </a:r>
            </a:p>
          </p:txBody>
        </p:sp>
        <p:sp>
          <p:nvSpPr>
            <p:cNvPr name="TextBox 7" id="7"/>
            <p:cNvSpPr txBox="true"/>
            <p:nvPr/>
          </p:nvSpPr>
          <p:spPr>
            <a:xfrm rot="0">
              <a:off x="0" y="-47625"/>
              <a:ext cx="17013877" cy="525145"/>
            </a:xfrm>
            <a:prstGeom prst="rect">
              <a:avLst/>
            </a:prstGeom>
          </p:spPr>
          <p:txBody>
            <a:bodyPr anchor="t" rtlCol="false" tIns="0" lIns="0" bIns="0" rIns="0">
              <a:spAutoFit/>
            </a:bodyPr>
            <a:lstStyle/>
            <a:p>
              <a:pPr>
                <a:lnSpc>
                  <a:spcPts val="3359"/>
                </a:lnSpc>
              </a:pPr>
              <a:r>
                <a:rPr lang="en-US" sz="2400" spc="62">
                  <a:solidFill>
                    <a:srgbClr val="000000"/>
                  </a:solidFill>
                  <a:latin typeface="DM Sans"/>
                </a:rPr>
                <a:t>MITRE ENGAGE AND IMPLEMENTATION OF AFFECT GOAL USING HONEYPOTS</a:t>
              </a:r>
            </a:p>
          </p:txBody>
        </p:sp>
      </p:grpSp>
      <p:sp>
        <p:nvSpPr>
          <p:cNvPr name="TextBox 8" id="8"/>
          <p:cNvSpPr txBox="true"/>
          <p:nvPr/>
        </p:nvSpPr>
        <p:spPr>
          <a:xfrm rot="0">
            <a:off x="4869492" y="5067300"/>
            <a:ext cx="9695111"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Month 1: Orientation and Goal Selection</a:t>
            </a:r>
          </a:p>
        </p:txBody>
      </p:sp>
      <p:sp>
        <p:nvSpPr>
          <p:cNvPr name="TextBox 9" id="9"/>
          <p:cNvSpPr txBox="true"/>
          <p:nvPr/>
        </p:nvSpPr>
        <p:spPr>
          <a:xfrm rot="0">
            <a:off x="4869492" y="6489986"/>
            <a:ext cx="7660481"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Month 2: Proposal and Planning</a:t>
            </a:r>
          </a:p>
        </p:txBody>
      </p:sp>
      <p:sp>
        <p:nvSpPr>
          <p:cNvPr name="TextBox 10" id="10"/>
          <p:cNvSpPr txBox="true"/>
          <p:nvPr/>
        </p:nvSpPr>
        <p:spPr>
          <a:xfrm rot="0">
            <a:off x="4869492" y="7914925"/>
            <a:ext cx="11118205"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Month 3: Implementation and Documentation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55830"/>
            <a:chOff x="0" y="0"/>
            <a:chExt cx="4816593" cy="673141"/>
          </a:xfrm>
        </p:grpSpPr>
        <p:sp>
          <p:nvSpPr>
            <p:cNvPr name="Freeform 3" id="3"/>
            <p:cNvSpPr/>
            <p:nvPr/>
          </p:nvSpPr>
          <p:spPr>
            <a:xfrm flipH="false" flipV="false" rot="0">
              <a:off x="0" y="0"/>
              <a:ext cx="4816592" cy="673141"/>
            </a:xfrm>
            <a:custGeom>
              <a:avLst/>
              <a:gdLst/>
              <a:ahLst/>
              <a:cxnLst/>
              <a:rect r="r" b="b" t="t" l="l"/>
              <a:pathLst>
                <a:path h="673141" w="4816592">
                  <a:moveTo>
                    <a:pt x="0" y="0"/>
                  </a:moveTo>
                  <a:lnTo>
                    <a:pt x="4816592" y="0"/>
                  </a:lnTo>
                  <a:lnTo>
                    <a:pt x="4816592" y="673141"/>
                  </a:lnTo>
                  <a:lnTo>
                    <a:pt x="0" y="673141"/>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6837489" y="8157588"/>
            <a:ext cx="2495374" cy="870572"/>
            <a:chOff x="0" y="0"/>
            <a:chExt cx="2329778" cy="812800"/>
          </a:xfrm>
        </p:grpSpPr>
        <p:sp>
          <p:nvSpPr>
            <p:cNvPr name="Freeform 6" id="6"/>
            <p:cNvSpPr/>
            <p:nvPr/>
          </p:nvSpPr>
          <p:spPr>
            <a:xfrm flipH="false" flipV="false" rot="0">
              <a:off x="0" y="0"/>
              <a:ext cx="2329778" cy="812800"/>
            </a:xfrm>
            <a:custGeom>
              <a:avLst/>
              <a:gdLst/>
              <a:ahLst/>
              <a:cxnLst/>
              <a:rect r="r" b="b" t="t" l="l"/>
              <a:pathLst>
                <a:path h="812800" w="2329778">
                  <a:moveTo>
                    <a:pt x="2329778" y="406400"/>
                  </a:moveTo>
                  <a:lnTo>
                    <a:pt x="1923378" y="0"/>
                  </a:lnTo>
                  <a:lnTo>
                    <a:pt x="1923378" y="203200"/>
                  </a:lnTo>
                  <a:lnTo>
                    <a:pt x="0" y="203200"/>
                  </a:lnTo>
                  <a:lnTo>
                    <a:pt x="0" y="609600"/>
                  </a:lnTo>
                  <a:lnTo>
                    <a:pt x="1923378" y="609600"/>
                  </a:lnTo>
                  <a:lnTo>
                    <a:pt x="1923378" y="812800"/>
                  </a:lnTo>
                  <a:lnTo>
                    <a:pt x="2329778" y="406400"/>
                  </a:lnTo>
                  <a:close/>
                </a:path>
              </a:pathLst>
            </a:custGeom>
            <a:solidFill>
              <a:srgbClr val="000000"/>
            </a:solidFill>
          </p:spPr>
        </p:sp>
        <p:sp>
          <p:nvSpPr>
            <p:cNvPr name="TextBox 7" id="7"/>
            <p:cNvSpPr txBox="true"/>
            <p:nvPr/>
          </p:nvSpPr>
          <p:spPr>
            <a:xfrm>
              <a:off x="0" y="165100"/>
              <a:ext cx="711200" cy="444500"/>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10192617" y="6148404"/>
            <a:ext cx="7574012" cy="3552900"/>
          </a:xfrm>
          <a:custGeom>
            <a:avLst/>
            <a:gdLst/>
            <a:ahLst/>
            <a:cxnLst/>
            <a:rect r="r" b="b" t="t" l="l"/>
            <a:pathLst>
              <a:path h="3552900" w="7574012">
                <a:moveTo>
                  <a:pt x="0" y="0"/>
                </a:moveTo>
                <a:lnTo>
                  <a:pt x="7574012" y="0"/>
                </a:lnTo>
                <a:lnTo>
                  <a:pt x="7574012" y="3552900"/>
                </a:lnTo>
                <a:lnTo>
                  <a:pt x="0" y="3552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0" y="361817"/>
            <a:ext cx="1828800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Installation &amp; Setup</a:t>
            </a:r>
          </a:p>
        </p:txBody>
      </p:sp>
      <p:sp>
        <p:nvSpPr>
          <p:cNvPr name="TextBox 10" id="10"/>
          <p:cNvSpPr txBox="true"/>
          <p:nvPr/>
        </p:nvSpPr>
        <p:spPr>
          <a:xfrm rot="0">
            <a:off x="0" y="3044826"/>
            <a:ext cx="18288000" cy="2098674"/>
          </a:xfrm>
          <a:prstGeom prst="rect">
            <a:avLst/>
          </a:prstGeom>
        </p:spPr>
        <p:txBody>
          <a:bodyPr anchor="t" rtlCol="false" tIns="0" lIns="0" bIns="0" rIns="0">
            <a:spAutoFit/>
          </a:bodyPr>
          <a:lstStyle/>
          <a:p>
            <a:pPr marL="863606" indent="-431803" lvl="1">
              <a:lnSpc>
                <a:spcPts val="5600"/>
              </a:lnSpc>
              <a:buFont typeface="Arial"/>
              <a:buChar char="•"/>
            </a:pPr>
            <a:r>
              <a:rPr lang="en-US" sz="4000">
                <a:solidFill>
                  <a:srgbClr val="FFFFFF"/>
                </a:solidFill>
                <a:latin typeface="Canva Sans Bold"/>
              </a:rPr>
              <a:t>Download the .zip archive for Elasticsearch 8.10.2 from: https://artifacts.elastic.co/downloads/elasticsearch/elasticsearch-8.10.2-windows-x86_64.zip</a:t>
            </a:r>
          </a:p>
        </p:txBody>
      </p:sp>
      <p:sp>
        <p:nvSpPr>
          <p:cNvPr name="TextBox 11" id="11"/>
          <p:cNvSpPr txBox="true"/>
          <p:nvPr/>
        </p:nvSpPr>
        <p:spPr>
          <a:xfrm rot="0">
            <a:off x="0" y="5395651"/>
            <a:ext cx="11720959" cy="688974"/>
          </a:xfrm>
          <a:prstGeom prst="rect">
            <a:avLst/>
          </a:prstGeom>
        </p:spPr>
        <p:txBody>
          <a:bodyPr anchor="t" rtlCol="false" tIns="0" lIns="0" bIns="0" rIns="0">
            <a:spAutoFit/>
          </a:bodyPr>
          <a:lstStyle/>
          <a:p>
            <a:pPr marL="863606" indent="-431803" lvl="1">
              <a:lnSpc>
                <a:spcPts val="5600"/>
              </a:lnSpc>
              <a:buFont typeface="Arial"/>
              <a:buChar char="•"/>
            </a:pPr>
            <a:r>
              <a:rPr lang="en-US" sz="4000">
                <a:solidFill>
                  <a:srgbClr val="FFFFFF"/>
                </a:solidFill>
                <a:latin typeface="Canva Sans Bold"/>
              </a:rPr>
              <a:t>Unzip the archive and save it to the desktop</a:t>
            </a:r>
          </a:p>
        </p:txBody>
      </p:sp>
      <p:sp>
        <p:nvSpPr>
          <p:cNvPr name="TextBox 12" id="12"/>
          <p:cNvSpPr txBox="true"/>
          <p:nvPr/>
        </p:nvSpPr>
        <p:spPr>
          <a:xfrm rot="0">
            <a:off x="0" y="6332275"/>
            <a:ext cx="9332863" cy="688974"/>
          </a:xfrm>
          <a:prstGeom prst="rect">
            <a:avLst/>
          </a:prstGeom>
        </p:spPr>
        <p:txBody>
          <a:bodyPr anchor="t" rtlCol="false" tIns="0" lIns="0" bIns="0" rIns="0">
            <a:spAutoFit/>
          </a:bodyPr>
          <a:lstStyle/>
          <a:p>
            <a:pPr marL="863606" indent="-431803" lvl="1">
              <a:lnSpc>
                <a:spcPts val="5600"/>
              </a:lnSpc>
              <a:buFont typeface="Arial"/>
              <a:buChar char="•"/>
            </a:pPr>
            <a:r>
              <a:rPr lang="en-US" sz="4000">
                <a:solidFill>
                  <a:srgbClr val="FFFFFF"/>
                </a:solidFill>
                <a:latin typeface="Canva Sans Bold"/>
              </a:rPr>
              <a:t>Open Powershell as Administrator</a:t>
            </a:r>
          </a:p>
        </p:txBody>
      </p:sp>
      <p:sp>
        <p:nvSpPr>
          <p:cNvPr name="TextBox 13" id="13"/>
          <p:cNvSpPr txBox="true"/>
          <p:nvPr/>
        </p:nvSpPr>
        <p:spPr>
          <a:xfrm rot="0">
            <a:off x="0" y="7278425"/>
            <a:ext cx="12801737" cy="646429"/>
          </a:xfrm>
          <a:prstGeom prst="rect">
            <a:avLst/>
          </a:prstGeom>
        </p:spPr>
        <p:txBody>
          <a:bodyPr anchor="t" rtlCol="false" tIns="0" lIns="0" bIns="0" rIns="0">
            <a:spAutoFit/>
          </a:bodyPr>
          <a:lstStyle/>
          <a:p>
            <a:pPr marL="820427" indent="-410214" lvl="1">
              <a:lnSpc>
                <a:spcPts val="5320"/>
              </a:lnSpc>
              <a:buFont typeface="Arial"/>
              <a:buChar char="•"/>
            </a:pPr>
            <a:r>
              <a:rPr lang="en-US" sz="3800">
                <a:solidFill>
                  <a:srgbClr val="FFFFFF"/>
                </a:solidFill>
                <a:latin typeface="Canva Sans Bold"/>
              </a:rPr>
              <a:t>cd C:\Users\user\Desktop\elasticsearch-8.10.2</a:t>
            </a:r>
          </a:p>
        </p:txBody>
      </p:sp>
      <p:sp>
        <p:nvSpPr>
          <p:cNvPr name="TextBox 14" id="14"/>
          <p:cNvSpPr txBox="true"/>
          <p:nvPr/>
        </p:nvSpPr>
        <p:spPr>
          <a:xfrm rot="0">
            <a:off x="0" y="8205524"/>
            <a:ext cx="6346329" cy="688974"/>
          </a:xfrm>
          <a:prstGeom prst="rect">
            <a:avLst/>
          </a:prstGeom>
        </p:spPr>
        <p:txBody>
          <a:bodyPr anchor="t" rtlCol="false" tIns="0" lIns="0" bIns="0" rIns="0">
            <a:spAutoFit/>
          </a:bodyPr>
          <a:lstStyle/>
          <a:p>
            <a:pPr marL="863606" indent="-431803" lvl="1">
              <a:lnSpc>
                <a:spcPts val="5600"/>
              </a:lnSpc>
              <a:buFont typeface="Arial"/>
              <a:buChar char="•"/>
            </a:pPr>
            <a:r>
              <a:rPr lang="en-US" sz="4000">
                <a:solidFill>
                  <a:srgbClr val="FFFFFF"/>
                </a:solidFill>
                <a:latin typeface="Canva Sans Bold"/>
              </a:rPr>
              <a:t>\bin\elasticsearch.bat</a:t>
            </a:r>
          </a:p>
        </p:txBody>
      </p:sp>
      <p:sp>
        <p:nvSpPr>
          <p:cNvPr name="TextBox 15" id="15"/>
          <p:cNvSpPr txBox="true"/>
          <p:nvPr/>
        </p:nvSpPr>
        <p:spPr>
          <a:xfrm rot="0">
            <a:off x="10543423" y="6277610"/>
            <a:ext cx="6872399" cy="2980690"/>
          </a:xfrm>
          <a:prstGeom prst="rect">
            <a:avLst/>
          </a:prstGeom>
        </p:spPr>
        <p:txBody>
          <a:bodyPr anchor="t" rtlCol="false" tIns="0" lIns="0" bIns="0" rIns="0">
            <a:spAutoFit/>
          </a:bodyPr>
          <a:lstStyle/>
          <a:p>
            <a:pPr algn="ctr">
              <a:lnSpc>
                <a:spcPts val="4759"/>
              </a:lnSpc>
            </a:pPr>
            <a:r>
              <a:rPr lang="en-US" sz="3399">
                <a:solidFill>
                  <a:srgbClr val="0CC0DF"/>
                </a:solidFill>
                <a:latin typeface="Canva Sans"/>
              </a:rPr>
              <a:t>This command generates a password to be used to login to the localhost.</a:t>
            </a:r>
          </a:p>
          <a:p>
            <a:pPr>
              <a:lnSpc>
                <a:spcPts val="4759"/>
              </a:lnSpc>
            </a:pPr>
            <a:r>
              <a:rPr lang="en-US" sz="3399">
                <a:solidFill>
                  <a:srgbClr val="0CC0DF"/>
                </a:solidFill>
                <a:latin typeface="Canva Sans"/>
              </a:rPr>
              <a:t>in our case the host is  https://140.113.110.115:9200/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9C4DD"/>
        </a:solidFill>
      </p:bgPr>
    </p:bg>
    <p:spTree>
      <p:nvGrpSpPr>
        <p:cNvPr id="1" name=""/>
        <p:cNvGrpSpPr/>
        <p:nvPr/>
      </p:nvGrpSpPr>
      <p:grpSpPr>
        <a:xfrm>
          <a:off x="0" y="0"/>
          <a:ext cx="0" cy="0"/>
          <a:chOff x="0" y="0"/>
          <a:chExt cx="0" cy="0"/>
        </a:xfrm>
      </p:grpSpPr>
      <p:sp>
        <p:nvSpPr>
          <p:cNvPr name="Freeform 2" id="2"/>
          <p:cNvSpPr/>
          <p:nvPr/>
        </p:nvSpPr>
        <p:spPr>
          <a:xfrm flipH="false" flipV="false" rot="0">
            <a:off x="487115" y="4114711"/>
            <a:ext cx="17313771" cy="2057579"/>
          </a:xfrm>
          <a:custGeom>
            <a:avLst/>
            <a:gdLst/>
            <a:ahLst/>
            <a:cxnLst/>
            <a:rect r="r" b="b" t="t" l="l"/>
            <a:pathLst>
              <a:path h="2057579" w="17313771">
                <a:moveTo>
                  <a:pt x="0" y="0"/>
                </a:moveTo>
                <a:lnTo>
                  <a:pt x="17313770" y="0"/>
                </a:lnTo>
                <a:lnTo>
                  <a:pt x="17313770" y="2057578"/>
                </a:lnTo>
                <a:lnTo>
                  <a:pt x="0" y="2057578"/>
                </a:lnTo>
                <a:lnTo>
                  <a:pt x="0" y="0"/>
                </a:lnTo>
                <a:close/>
              </a:path>
            </a:pathLst>
          </a:custGeom>
          <a:blipFill>
            <a:blip r:embed="rId2"/>
            <a:stretch>
              <a:fillRect l="0" t="0" r="0" b="0"/>
            </a:stretch>
          </a:blipFill>
        </p:spPr>
      </p:sp>
      <p:sp>
        <p:nvSpPr>
          <p:cNvPr name="Freeform 3" id="3"/>
          <p:cNvSpPr/>
          <p:nvPr/>
        </p:nvSpPr>
        <p:spPr>
          <a:xfrm flipH="false" flipV="false" rot="0">
            <a:off x="2192228" y="4682107"/>
            <a:ext cx="3378919" cy="1585020"/>
          </a:xfrm>
          <a:custGeom>
            <a:avLst/>
            <a:gdLst/>
            <a:ahLst/>
            <a:cxnLst/>
            <a:rect r="r" b="b" t="t" l="l"/>
            <a:pathLst>
              <a:path h="1585020" w="3378919">
                <a:moveTo>
                  <a:pt x="0" y="0"/>
                </a:moveTo>
                <a:lnTo>
                  <a:pt x="3378919" y="0"/>
                </a:lnTo>
                <a:lnTo>
                  <a:pt x="3378919" y="1585021"/>
                </a:lnTo>
                <a:lnTo>
                  <a:pt x="0" y="15850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57150" cap="sq">
            <a:solidFill>
              <a:srgbClr val="FF3131"/>
            </a:solidFill>
            <a:prstDash val="solid"/>
            <a:miter/>
          </a:ln>
        </p:spPr>
      </p:sp>
      <p:sp>
        <p:nvSpPr>
          <p:cNvPr name="TextBox 4" id="4"/>
          <p:cNvSpPr txBox="true"/>
          <p:nvPr/>
        </p:nvSpPr>
        <p:spPr>
          <a:xfrm rot="0">
            <a:off x="1028700" y="762034"/>
            <a:ext cx="15414427" cy="580390"/>
          </a:xfrm>
          <a:prstGeom prst="rect">
            <a:avLst/>
          </a:prstGeom>
        </p:spPr>
        <p:txBody>
          <a:bodyPr anchor="t" rtlCol="false" tIns="0" lIns="0" bIns="0" rIns="0">
            <a:spAutoFit/>
          </a:bodyPr>
          <a:lstStyle/>
          <a:p>
            <a:pPr>
              <a:lnSpc>
                <a:spcPts val="4759"/>
              </a:lnSpc>
            </a:pPr>
            <a:r>
              <a:rPr lang="en-US" sz="3399">
                <a:solidFill>
                  <a:srgbClr val="1A1416"/>
                </a:solidFill>
                <a:latin typeface="Canva Sans"/>
              </a:rPr>
              <a:t>The output snippet of the command \bin\elasticsearch.bat is given below. </a:t>
            </a:r>
          </a:p>
        </p:txBody>
      </p:sp>
      <p:sp>
        <p:nvSpPr>
          <p:cNvPr name="TextBox 5" id="5"/>
          <p:cNvSpPr txBox="true"/>
          <p:nvPr/>
        </p:nvSpPr>
        <p:spPr>
          <a:xfrm rot="0">
            <a:off x="1028700" y="2405035"/>
            <a:ext cx="7871817" cy="580390"/>
          </a:xfrm>
          <a:prstGeom prst="rect">
            <a:avLst/>
          </a:prstGeom>
        </p:spPr>
        <p:txBody>
          <a:bodyPr anchor="t" rtlCol="false" tIns="0" lIns="0" bIns="0" rIns="0">
            <a:spAutoFit/>
          </a:bodyPr>
          <a:lstStyle/>
          <a:p>
            <a:pPr algn="ctr">
              <a:lnSpc>
                <a:spcPts val="4759"/>
              </a:lnSpc>
            </a:pPr>
            <a:r>
              <a:rPr lang="en-US" sz="3399">
                <a:solidFill>
                  <a:srgbClr val="1A1416"/>
                </a:solidFill>
                <a:latin typeface="Canva Sans"/>
              </a:rPr>
              <a:t>The status of the cluster is now green.</a:t>
            </a:r>
          </a:p>
        </p:txBody>
      </p:sp>
      <p:sp>
        <p:nvSpPr>
          <p:cNvPr name="TextBox 6" id="6"/>
          <p:cNvSpPr txBox="true"/>
          <p:nvPr/>
        </p:nvSpPr>
        <p:spPr>
          <a:xfrm rot="0">
            <a:off x="1028700" y="7897135"/>
            <a:ext cx="15163628" cy="1180465"/>
          </a:xfrm>
          <a:prstGeom prst="rect">
            <a:avLst/>
          </a:prstGeom>
        </p:spPr>
        <p:txBody>
          <a:bodyPr anchor="t" rtlCol="false" tIns="0" lIns="0" bIns="0" rIns="0">
            <a:spAutoFit/>
          </a:bodyPr>
          <a:lstStyle/>
          <a:p>
            <a:pPr>
              <a:lnSpc>
                <a:spcPts val="4759"/>
              </a:lnSpc>
            </a:pPr>
            <a:r>
              <a:rPr lang="en-US" sz="3399">
                <a:solidFill>
                  <a:srgbClr val="1A1416"/>
                </a:solidFill>
                <a:latin typeface="Canva Sans"/>
              </a:rPr>
              <a:t>Green indicates that the Cluster is running successfully and now we can login and access the dashboard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9C4DD"/>
        </a:solidFill>
      </p:bgPr>
    </p:bg>
    <p:spTree>
      <p:nvGrpSpPr>
        <p:cNvPr id="1" name=""/>
        <p:cNvGrpSpPr/>
        <p:nvPr/>
      </p:nvGrpSpPr>
      <p:grpSpPr>
        <a:xfrm>
          <a:off x="0" y="0"/>
          <a:ext cx="0" cy="0"/>
          <a:chOff x="0" y="0"/>
          <a:chExt cx="0" cy="0"/>
        </a:xfrm>
      </p:grpSpPr>
      <p:sp>
        <p:nvSpPr>
          <p:cNvPr name="Freeform 2" id="2"/>
          <p:cNvSpPr/>
          <p:nvPr/>
        </p:nvSpPr>
        <p:spPr>
          <a:xfrm flipH="false" flipV="false" rot="0">
            <a:off x="55360" y="3865914"/>
            <a:ext cx="18251093" cy="3441363"/>
          </a:xfrm>
          <a:custGeom>
            <a:avLst/>
            <a:gdLst/>
            <a:ahLst/>
            <a:cxnLst/>
            <a:rect r="r" b="b" t="t" l="l"/>
            <a:pathLst>
              <a:path h="3441363" w="18251093">
                <a:moveTo>
                  <a:pt x="0" y="0"/>
                </a:moveTo>
                <a:lnTo>
                  <a:pt x="18251093" y="0"/>
                </a:lnTo>
                <a:lnTo>
                  <a:pt x="18251093" y="3441364"/>
                </a:lnTo>
                <a:lnTo>
                  <a:pt x="0" y="3441364"/>
                </a:lnTo>
                <a:lnTo>
                  <a:pt x="0" y="0"/>
                </a:lnTo>
                <a:close/>
              </a:path>
            </a:pathLst>
          </a:custGeom>
          <a:blipFill>
            <a:blip r:embed="rId2"/>
            <a:stretch>
              <a:fillRect l="0" t="0" r="0" b="0"/>
            </a:stretch>
          </a:blipFill>
        </p:spPr>
      </p:sp>
      <p:sp>
        <p:nvSpPr>
          <p:cNvPr name="TextBox 3" id="3"/>
          <p:cNvSpPr txBox="true"/>
          <p:nvPr/>
        </p:nvSpPr>
        <p:spPr>
          <a:xfrm rot="0">
            <a:off x="1028700" y="762034"/>
            <a:ext cx="18288000" cy="1180465"/>
          </a:xfrm>
          <a:prstGeom prst="rect">
            <a:avLst/>
          </a:prstGeom>
        </p:spPr>
        <p:txBody>
          <a:bodyPr anchor="t" rtlCol="false" tIns="0" lIns="0" bIns="0" rIns="0">
            <a:spAutoFit/>
          </a:bodyPr>
          <a:lstStyle/>
          <a:p>
            <a:pPr>
              <a:lnSpc>
                <a:spcPts val="4759"/>
              </a:lnSpc>
            </a:pPr>
            <a:r>
              <a:rPr lang="en-US" sz="3399">
                <a:solidFill>
                  <a:srgbClr val="1A1416"/>
                </a:solidFill>
                <a:latin typeface="Canva Sans"/>
              </a:rPr>
              <a:t>If the password is  not available in the console, We can reset the password using the command below.</a:t>
            </a:r>
          </a:p>
        </p:txBody>
      </p:sp>
      <p:sp>
        <p:nvSpPr>
          <p:cNvPr name="TextBox 4" id="4"/>
          <p:cNvSpPr txBox="true"/>
          <p:nvPr/>
        </p:nvSpPr>
        <p:spPr>
          <a:xfrm rot="0">
            <a:off x="1028700" y="2580674"/>
            <a:ext cx="8440787" cy="580390"/>
          </a:xfrm>
          <a:prstGeom prst="rect">
            <a:avLst/>
          </a:prstGeom>
        </p:spPr>
        <p:txBody>
          <a:bodyPr anchor="t" rtlCol="false" tIns="0" lIns="0" bIns="0" rIns="0">
            <a:spAutoFit/>
          </a:bodyPr>
          <a:lstStyle/>
          <a:p>
            <a:pPr algn="ctr">
              <a:lnSpc>
                <a:spcPts val="4759"/>
              </a:lnSpc>
            </a:pPr>
            <a:r>
              <a:rPr lang="en-US" sz="3399">
                <a:solidFill>
                  <a:srgbClr val="1A1416"/>
                </a:solidFill>
                <a:latin typeface="Canva Sans"/>
              </a:rPr>
              <a:t>./elasticsearch-reset-password -u elastic</a:t>
            </a:r>
          </a:p>
        </p:txBody>
      </p:sp>
      <p:sp>
        <p:nvSpPr>
          <p:cNvPr name="TextBox 5" id="5"/>
          <p:cNvSpPr txBox="true"/>
          <p:nvPr/>
        </p:nvSpPr>
        <p:spPr>
          <a:xfrm rot="0">
            <a:off x="1028700" y="7945453"/>
            <a:ext cx="15163628" cy="580390"/>
          </a:xfrm>
          <a:prstGeom prst="rect">
            <a:avLst/>
          </a:prstGeom>
        </p:spPr>
        <p:txBody>
          <a:bodyPr anchor="t" rtlCol="false" tIns="0" lIns="0" bIns="0" rIns="0">
            <a:spAutoFit/>
          </a:bodyPr>
          <a:lstStyle/>
          <a:p>
            <a:pPr>
              <a:lnSpc>
                <a:spcPts val="4759"/>
              </a:lnSpc>
            </a:pPr>
            <a:r>
              <a:rPr lang="en-US" sz="3399">
                <a:solidFill>
                  <a:srgbClr val="1A1416"/>
                </a:solidFill>
                <a:latin typeface="Canva Sans"/>
              </a:rPr>
              <a:t>the password in my case is highlighted in red border in the above image</a:t>
            </a:r>
          </a:p>
        </p:txBody>
      </p:sp>
      <p:sp>
        <p:nvSpPr>
          <p:cNvPr name="Freeform 6" id="6"/>
          <p:cNvSpPr/>
          <p:nvPr/>
        </p:nvSpPr>
        <p:spPr>
          <a:xfrm flipH="false" flipV="false" rot="0">
            <a:off x="1990967" y="5804022"/>
            <a:ext cx="4025783" cy="1888458"/>
          </a:xfrm>
          <a:custGeom>
            <a:avLst/>
            <a:gdLst/>
            <a:ahLst/>
            <a:cxnLst/>
            <a:rect r="r" b="b" t="t" l="l"/>
            <a:pathLst>
              <a:path h="1888458" w="4025783">
                <a:moveTo>
                  <a:pt x="0" y="0"/>
                </a:moveTo>
                <a:lnTo>
                  <a:pt x="4025783" y="0"/>
                </a:lnTo>
                <a:lnTo>
                  <a:pt x="4025783" y="1888459"/>
                </a:lnTo>
                <a:lnTo>
                  <a:pt x="0" y="18884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57150" cap="sq">
            <a:solidFill>
              <a:srgbClr val="FF3131"/>
            </a:solidFill>
            <a:prstDash val="solid"/>
            <a:miter/>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9C4DD"/>
        </a:solidFill>
      </p:bgPr>
    </p:bg>
    <p:spTree>
      <p:nvGrpSpPr>
        <p:cNvPr id="1" name=""/>
        <p:cNvGrpSpPr/>
        <p:nvPr/>
      </p:nvGrpSpPr>
      <p:grpSpPr>
        <a:xfrm>
          <a:off x="0" y="0"/>
          <a:ext cx="0" cy="0"/>
          <a:chOff x="0" y="0"/>
          <a:chExt cx="0" cy="0"/>
        </a:xfrm>
      </p:grpSpPr>
      <p:sp>
        <p:nvSpPr>
          <p:cNvPr name="Freeform 2" id="2"/>
          <p:cNvSpPr/>
          <p:nvPr/>
        </p:nvSpPr>
        <p:spPr>
          <a:xfrm flipH="false" flipV="false" rot="0">
            <a:off x="0" y="381193"/>
            <a:ext cx="18288000" cy="9524613"/>
          </a:xfrm>
          <a:custGeom>
            <a:avLst/>
            <a:gdLst/>
            <a:ahLst/>
            <a:cxnLst/>
            <a:rect r="r" b="b" t="t" l="l"/>
            <a:pathLst>
              <a:path h="9524613" w="18288000">
                <a:moveTo>
                  <a:pt x="0" y="0"/>
                </a:moveTo>
                <a:lnTo>
                  <a:pt x="18288000" y="0"/>
                </a:lnTo>
                <a:lnTo>
                  <a:pt x="18288000" y="9524614"/>
                </a:lnTo>
                <a:lnTo>
                  <a:pt x="0" y="9524614"/>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9C4DD"/>
        </a:solidFill>
      </p:bgPr>
    </p:bg>
    <p:spTree>
      <p:nvGrpSpPr>
        <p:cNvPr id="1" name=""/>
        <p:cNvGrpSpPr/>
        <p:nvPr/>
      </p:nvGrpSpPr>
      <p:grpSpPr>
        <a:xfrm>
          <a:off x="0" y="0"/>
          <a:ext cx="0" cy="0"/>
          <a:chOff x="0" y="0"/>
          <a:chExt cx="0" cy="0"/>
        </a:xfrm>
      </p:grpSpPr>
      <p:sp>
        <p:nvSpPr>
          <p:cNvPr name="Freeform 2" id="2"/>
          <p:cNvSpPr/>
          <p:nvPr/>
        </p:nvSpPr>
        <p:spPr>
          <a:xfrm flipH="false" flipV="false" rot="0">
            <a:off x="0" y="3636818"/>
            <a:ext cx="18288000" cy="6650182"/>
          </a:xfrm>
          <a:custGeom>
            <a:avLst/>
            <a:gdLst/>
            <a:ahLst/>
            <a:cxnLst/>
            <a:rect r="r" b="b" t="t" l="l"/>
            <a:pathLst>
              <a:path h="6650182" w="18288000">
                <a:moveTo>
                  <a:pt x="0" y="0"/>
                </a:moveTo>
                <a:lnTo>
                  <a:pt x="18288000" y="0"/>
                </a:lnTo>
                <a:lnTo>
                  <a:pt x="18288000" y="6650182"/>
                </a:lnTo>
                <a:lnTo>
                  <a:pt x="0" y="6650182"/>
                </a:lnTo>
                <a:lnTo>
                  <a:pt x="0" y="0"/>
                </a:lnTo>
                <a:close/>
              </a:path>
            </a:pathLst>
          </a:custGeom>
          <a:blipFill>
            <a:blip r:embed="rId2"/>
            <a:stretch>
              <a:fillRect l="0" t="0" r="0" b="0"/>
            </a:stretch>
          </a:blipFill>
        </p:spPr>
      </p:sp>
      <p:sp>
        <p:nvSpPr>
          <p:cNvPr name="TextBox 3" id="3"/>
          <p:cNvSpPr txBox="true"/>
          <p:nvPr/>
        </p:nvSpPr>
        <p:spPr>
          <a:xfrm rot="0">
            <a:off x="1028700" y="1612005"/>
            <a:ext cx="539368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Successful Login</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55830"/>
            <a:chOff x="0" y="0"/>
            <a:chExt cx="4816593" cy="673141"/>
          </a:xfrm>
        </p:grpSpPr>
        <p:sp>
          <p:nvSpPr>
            <p:cNvPr name="Freeform 3" id="3"/>
            <p:cNvSpPr/>
            <p:nvPr/>
          </p:nvSpPr>
          <p:spPr>
            <a:xfrm flipH="false" flipV="false" rot="0">
              <a:off x="0" y="0"/>
              <a:ext cx="4816592" cy="673141"/>
            </a:xfrm>
            <a:custGeom>
              <a:avLst/>
              <a:gdLst/>
              <a:ahLst/>
              <a:cxnLst/>
              <a:rect r="r" b="b" t="t" l="l"/>
              <a:pathLst>
                <a:path h="673141" w="4816592">
                  <a:moveTo>
                    <a:pt x="0" y="0"/>
                  </a:moveTo>
                  <a:lnTo>
                    <a:pt x="4816592" y="0"/>
                  </a:lnTo>
                  <a:lnTo>
                    <a:pt x="4816592" y="673141"/>
                  </a:lnTo>
                  <a:lnTo>
                    <a:pt x="0" y="673141"/>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0" y="430531"/>
            <a:ext cx="1828800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Setting up Kibana</a:t>
            </a:r>
          </a:p>
        </p:txBody>
      </p:sp>
      <p:sp>
        <p:nvSpPr>
          <p:cNvPr name="TextBox 6" id="6"/>
          <p:cNvSpPr txBox="true"/>
          <p:nvPr/>
        </p:nvSpPr>
        <p:spPr>
          <a:xfrm rot="0">
            <a:off x="0" y="3044826"/>
            <a:ext cx="18288000" cy="1393824"/>
          </a:xfrm>
          <a:prstGeom prst="rect">
            <a:avLst/>
          </a:prstGeom>
        </p:spPr>
        <p:txBody>
          <a:bodyPr anchor="t" rtlCol="false" tIns="0" lIns="0" bIns="0" rIns="0">
            <a:spAutoFit/>
          </a:bodyPr>
          <a:lstStyle/>
          <a:p>
            <a:pPr marL="863606" indent="-431803" lvl="1">
              <a:lnSpc>
                <a:spcPts val="5600"/>
              </a:lnSpc>
              <a:buFont typeface="Arial"/>
              <a:buChar char="•"/>
            </a:pPr>
            <a:r>
              <a:rPr lang="en-US" sz="4000">
                <a:solidFill>
                  <a:srgbClr val="FFFFFF"/>
                </a:solidFill>
                <a:latin typeface="Canva Sans Bold"/>
              </a:rPr>
              <a:t>Download the .zip archive for Kibana from the official elasticsearch website </a:t>
            </a:r>
          </a:p>
        </p:txBody>
      </p:sp>
      <p:sp>
        <p:nvSpPr>
          <p:cNvPr name="TextBox 7" id="7"/>
          <p:cNvSpPr txBox="true"/>
          <p:nvPr/>
        </p:nvSpPr>
        <p:spPr>
          <a:xfrm rot="0">
            <a:off x="0" y="4756150"/>
            <a:ext cx="11720959" cy="688974"/>
          </a:xfrm>
          <a:prstGeom prst="rect">
            <a:avLst/>
          </a:prstGeom>
        </p:spPr>
        <p:txBody>
          <a:bodyPr anchor="t" rtlCol="false" tIns="0" lIns="0" bIns="0" rIns="0">
            <a:spAutoFit/>
          </a:bodyPr>
          <a:lstStyle/>
          <a:p>
            <a:pPr marL="863606" indent="-431803" lvl="1">
              <a:lnSpc>
                <a:spcPts val="5600"/>
              </a:lnSpc>
              <a:buFont typeface="Arial"/>
              <a:buChar char="•"/>
            </a:pPr>
            <a:r>
              <a:rPr lang="en-US" sz="4000">
                <a:solidFill>
                  <a:srgbClr val="FFFFFF"/>
                </a:solidFill>
                <a:latin typeface="Canva Sans Bold"/>
              </a:rPr>
              <a:t>Unzip the archive and save it to the desktop</a:t>
            </a:r>
          </a:p>
        </p:txBody>
      </p:sp>
      <p:sp>
        <p:nvSpPr>
          <p:cNvPr name="TextBox 8" id="8"/>
          <p:cNvSpPr txBox="true"/>
          <p:nvPr/>
        </p:nvSpPr>
        <p:spPr>
          <a:xfrm rot="0">
            <a:off x="0" y="6258560"/>
            <a:ext cx="9332863" cy="688974"/>
          </a:xfrm>
          <a:prstGeom prst="rect">
            <a:avLst/>
          </a:prstGeom>
        </p:spPr>
        <p:txBody>
          <a:bodyPr anchor="t" rtlCol="false" tIns="0" lIns="0" bIns="0" rIns="0">
            <a:spAutoFit/>
          </a:bodyPr>
          <a:lstStyle/>
          <a:p>
            <a:pPr marL="863606" indent="-431803" lvl="1">
              <a:lnSpc>
                <a:spcPts val="5600"/>
              </a:lnSpc>
              <a:buFont typeface="Arial"/>
              <a:buChar char="•"/>
            </a:pPr>
            <a:r>
              <a:rPr lang="en-US" sz="4000">
                <a:solidFill>
                  <a:srgbClr val="FFFFFF"/>
                </a:solidFill>
                <a:latin typeface="Canva Sans Bold"/>
              </a:rPr>
              <a:t>Open Powershell as Administrator</a:t>
            </a:r>
          </a:p>
        </p:txBody>
      </p:sp>
      <p:sp>
        <p:nvSpPr>
          <p:cNvPr name="TextBox 9" id="9"/>
          <p:cNvSpPr txBox="true"/>
          <p:nvPr/>
        </p:nvSpPr>
        <p:spPr>
          <a:xfrm rot="0">
            <a:off x="0" y="7511158"/>
            <a:ext cx="12801737" cy="646429"/>
          </a:xfrm>
          <a:prstGeom prst="rect">
            <a:avLst/>
          </a:prstGeom>
        </p:spPr>
        <p:txBody>
          <a:bodyPr anchor="t" rtlCol="false" tIns="0" lIns="0" bIns="0" rIns="0">
            <a:spAutoFit/>
          </a:bodyPr>
          <a:lstStyle/>
          <a:p>
            <a:pPr marL="820427" indent="-410214" lvl="1">
              <a:lnSpc>
                <a:spcPts val="5320"/>
              </a:lnSpc>
              <a:buFont typeface="Arial"/>
              <a:buChar char="•"/>
            </a:pPr>
            <a:r>
              <a:rPr lang="en-US" sz="3800">
                <a:solidFill>
                  <a:srgbClr val="FFFFFF"/>
                </a:solidFill>
                <a:latin typeface="Canva Sans Bold"/>
              </a:rPr>
              <a:t>cd C:\Users\user\Desktop\kibana-version</a:t>
            </a:r>
          </a:p>
        </p:txBody>
      </p:sp>
      <p:sp>
        <p:nvSpPr>
          <p:cNvPr name="TextBox 10" id="10"/>
          <p:cNvSpPr txBox="true"/>
          <p:nvPr/>
        </p:nvSpPr>
        <p:spPr>
          <a:xfrm rot="0">
            <a:off x="0" y="8569326"/>
            <a:ext cx="4700885" cy="688974"/>
          </a:xfrm>
          <a:prstGeom prst="rect">
            <a:avLst/>
          </a:prstGeom>
        </p:spPr>
        <p:txBody>
          <a:bodyPr anchor="t" rtlCol="false" tIns="0" lIns="0" bIns="0" rIns="0">
            <a:spAutoFit/>
          </a:bodyPr>
          <a:lstStyle/>
          <a:p>
            <a:pPr marL="863606" indent="-431803" lvl="1">
              <a:lnSpc>
                <a:spcPts val="5600"/>
              </a:lnSpc>
              <a:buFont typeface="Arial"/>
              <a:buChar char="•"/>
            </a:pPr>
            <a:r>
              <a:rPr lang="en-US" sz="4000">
                <a:solidFill>
                  <a:srgbClr val="FFFFFF"/>
                </a:solidFill>
                <a:latin typeface="Canva Sans Bold"/>
              </a:rPr>
              <a:t>\bin\kibana.bat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9C4DD"/>
        </a:solidFill>
      </p:bgPr>
    </p:bg>
    <p:spTree>
      <p:nvGrpSpPr>
        <p:cNvPr id="1" name=""/>
        <p:cNvGrpSpPr/>
        <p:nvPr/>
      </p:nvGrpSpPr>
      <p:grpSpPr>
        <a:xfrm>
          <a:off x="0" y="0"/>
          <a:ext cx="0" cy="0"/>
          <a:chOff x="0" y="0"/>
          <a:chExt cx="0" cy="0"/>
        </a:xfrm>
      </p:grpSpPr>
      <p:sp>
        <p:nvSpPr>
          <p:cNvPr name="Freeform 2" id="2"/>
          <p:cNvSpPr/>
          <p:nvPr/>
        </p:nvSpPr>
        <p:spPr>
          <a:xfrm flipH="false" flipV="false" rot="0">
            <a:off x="38402" y="1865852"/>
            <a:ext cx="18249598" cy="6697212"/>
          </a:xfrm>
          <a:custGeom>
            <a:avLst/>
            <a:gdLst/>
            <a:ahLst/>
            <a:cxnLst/>
            <a:rect r="r" b="b" t="t" l="l"/>
            <a:pathLst>
              <a:path h="6697212" w="18249598">
                <a:moveTo>
                  <a:pt x="0" y="0"/>
                </a:moveTo>
                <a:lnTo>
                  <a:pt x="18249598" y="0"/>
                </a:lnTo>
                <a:lnTo>
                  <a:pt x="18249598" y="6697212"/>
                </a:lnTo>
                <a:lnTo>
                  <a:pt x="0" y="6697212"/>
                </a:lnTo>
                <a:lnTo>
                  <a:pt x="0" y="0"/>
                </a:lnTo>
                <a:close/>
              </a:path>
            </a:pathLst>
          </a:custGeom>
          <a:blipFill>
            <a:blip r:embed="rId2"/>
            <a:stretch>
              <a:fillRect l="0" t="0" r="0" b="0"/>
            </a:stretch>
          </a:blipFill>
        </p:spPr>
      </p:sp>
      <p:sp>
        <p:nvSpPr>
          <p:cNvPr name="Freeform 3" id="3"/>
          <p:cNvSpPr/>
          <p:nvPr/>
        </p:nvSpPr>
        <p:spPr>
          <a:xfrm flipH="false" flipV="false" rot="0">
            <a:off x="2873960" y="4596185"/>
            <a:ext cx="13336305" cy="2496885"/>
          </a:xfrm>
          <a:custGeom>
            <a:avLst/>
            <a:gdLst/>
            <a:ahLst/>
            <a:cxnLst/>
            <a:rect r="r" b="b" t="t" l="l"/>
            <a:pathLst>
              <a:path h="2496885" w="13336305">
                <a:moveTo>
                  <a:pt x="0" y="0"/>
                </a:moveTo>
                <a:lnTo>
                  <a:pt x="13336304" y="0"/>
                </a:lnTo>
                <a:lnTo>
                  <a:pt x="13336304" y="2496885"/>
                </a:lnTo>
                <a:lnTo>
                  <a:pt x="0" y="2496885"/>
                </a:lnTo>
                <a:lnTo>
                  <a:pt x="0" y="0"/>
                </a:lnTo>
                <a:close/>
              </a:path>
            </a:pathLst>
          </a:custGeom>
          <a:blipFill>
            <a:blip r:embed="rId3"/>
            <a:stretch>
              <a:fillRect l="0" t="0" r="0" b="0"/>
            </a:stretch>
          </a:blipFill>
          <a:ln w="85725" cap="sq">
            <a:solidFill>
              <a:srgbClr val="FF3131"/>
            </a:solidFill>
            <a:prstDash val="lgDash"/>
            <a:miter/>
          </a:ln>
        </p:spPr>
      </p:sp>
      <p:sp>
        <p:nvSpPr>
          <p:cNvPr name="AutoShape 4" id="4"/>
          <p:cNvSpPr/>
          <p:nvPr/>
        </p:nvSpPr>
        <p:spPr>
          <a:xfrm flipH="true">
            <a:off x="352261" y="4615148"/>
            <a:ext cx="2519882" cy="3785560"/>
          </a:xfrm>
          <a:prstGeom prst="line">
            <a:avLst/>
          </a:prstGeom>
          <a:ln cap="flat" w="38100">
            <a:solidFill>
              <a:srgbClr val="FFFFFF"/>
            </a:solidFill>
            <a:prstDash val="solid"/>
            <a:headEnd type="none" len="sm" w="sm"/>
            <a:tailEnd type="none" len="sm" w="sm"/>
          </a:ln>
        </p:spPr>
      </p:sp>
      <p:sp>
        <p:nvSpPr>
          <p:cNvPr name="AutoShape 5" id="5"/>
          <p:cNvSpPr/>
          <p:nvPr/>
        </p:nvSpPr>
        <p:spPr>
          <a:xfrm flipH="true">
            <a:off x="352261" y="7112034"/>
            <a:ext cx="2519882" cy="1288675"/>
          </a:xfrm>
          <a:prstGeom prst="line">
            <a:avLst/>
          </a:prstGeom>
          <a:ln cap="flat" w="38100">
            <a:solidFill>
              <a:srgbClr val="FFFFFF"/>
            </a:solidFill>
            <a:prstDash val="solid"/>
            <a:headEnd type="none" len="sm" w="sm"/>
            <a:tailEnd type="none" len="sm" w="sm"/>
          </a:ln>
        </p:spPr>
      </p:sp>
      <p:sp>
        <p:nvSpPr>
          <p:cNvPr name="AutoShape 6" id="6"/>
          <p:cNvSpPr/>
          <p:nvPr/>
        </p:nvSpPr>
        <p:spPr>
          <a:xfrm flipV="true">
            <a:off x="4527583" y="7144410"/>
            <a:ext cx="11684262" cy="1256299"/>
          </a:xfrm>
          <a:prstGeom prst="line">
            <a:avLst/>
          </a:prstGeom>
          <a:ln cap="flat" w="38100">
            <a:solidFill>
              <a:srgbClr val="FFFFFF"/>
            </a:solidFill>
            <a:prstDash val="solid"/>
            <a:headEnd type="none" len="sm" w="sm"/>
            <a:tailEnd type="none" len="sm" w="sm"/>
          </a:ln>
        </p:spPr>
      </p:sp>
      <p:sp>
        <p:nvSpPr>
          <p:cNvPr name="AutoShape 7" id="7"/>
          <p:cNvSpPr/>
          <p:nvPr/>
        </p:nvSpPr>
        <p:spPr>
          <a:xfrm flipV="true">
            <a:off x="4527583" y="7125459"/>
            <a:ext cx="6512357" cy="127525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336403" y="7407998"/>
            <a:ext cx="4055712" cy="1850302"/>
          </a:xfrm>
          <a:custGeom>
            <a:avLst/>
            <a:gdLst/>
            <a:ahLst/>
            <a:cxnLst/>
            <a:rect r="r" b="b" t="t" l="l"/>
            <a:pathLst>
              <a:path h="1850302" w="4055712">
                <a:moveTo>
                  <a:pt x="0" y="0"/>
                </a:moveTo>
                <a:lnTo>
                  <a:pt x="4055712" y="0"/>
                </a:lnTo>
                <a:lnTo>
                  <a:pt x="4055712" y="1850302"/>
                </a:lnTo>
                <a:lnTo>
                  <a:pt x="0" y="1850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762034"/>
            <a:ext cx="14019609" cy="580390"/>
          </a:xfrm>
          <a:prstGeom prst="rect">
            <a:avLst/>
          </a:prstGeom>
        </p:spPr>
        <p:txBody>
          <a:bodyPr anchor="t" rtlCol="false" tIns="0" lIns="0" bIns="0" rIns="0">
            <a:spAutoFit/>
          </a:bodyPr>
          <a:lstStyle/>
          <a:p>
            <a:pPr>
              <a:lnSpc>
                <a:spcPts val="4759"/>
              </a:lnSpc>
            </a:pPr>
            <a:r>
              <a:rPr lang="en-US" sz="3399">
                <a:solidFill>
                  <a:srgbClr val="1A1416"/>
                </a:solidFill>
                <a:latin typeface="Canva Sans"/>
              </a:rPr>
              <a:t>The output snippet of the command \bin\kibana.bat is given below.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9C4DD"/>
        </a:solidFill>
      </p:bgPr>
    </p:bg>
    <p:spTree>
      <p:nvGrpSpPr>
        <p:cNvPr id="1" name=""/>
        <p:cNvGrpSpPr/>
        <p:nvPr/>
      </p:nvGrpSpPr>
      <p:grpSpPr>
        <a:xfrm>
          <a:off x="0" y="0"/>
          <a:ext cx="0" cy="0"/>
          <a:chOff x="0" y="0"/>
          <a:chExt cx="0" cy="0"/>
        </a:xfrm>
      </p:grpSpPr>
      <p:sp>
        <p:nvSpPr>
          <p:cNvPr name="Freeform 2" id="2"/>
          <p:cNvSpPr/>
          <p:nvPr/>
        </p:nvSpPr>
        <p:spPr>
          <a:xfrm flipH="false" flipV="false" rot="0">
            <a:off x="2615113" y="2437661"/>
            <a:ext cx="12518237" cy="7849339"/>
          </a:xfrm>
          <a:custGeom>
            <a:avLst/>
            <a:gdLst/>
            <a:ahLst/>
            <a:cxnLst/>
            <a:rect r="r" b="b" t="t" l="l"/>
            <a:pathLst>
              <a:path h="7849339" w="12518237">
                <a:moveTo>
                  <a:pt x="0" y="0"/>
                </a:moveTo>
                <a:lnTo>
                  <a:pt x="12518237" y="0"/>
                </a:lnTo>
                <a:lnTo>
                  <a:pt x="12518237" y="7849339"/>
                </a:lnTo>
                <a:lnTo>
                  <a:pt x="0" y="7849339"/>
                </a:lnTo>
                <a:lnTo>
                  <a:pt x="0" y="0"/>
                </a:lnTo>
                <a:close/>
              </a:path>
            </a:pathLst>
          </a:custGeom>
          <a:blipFill>
            <a:blip r:embed="rId2"/>
            <a:stretch>
              <a:fillRect l="-1102" t="-7384" r="0" b="-11060"/>
            </a:stretch>
          </a:blipFill>
        </p:spPr>
      </p:sp>
      <p:sp>
        <p:nvSpPr>
          <p:cNvPr name="TextBox 3" id="3"/>
          <p:cNvSpPr txBox="true"/>
          <p:nvPr/>
        </p:nvSpPr>
        <p:spPr>
          <a:xfrm rot="0">
            <a:off x="1028700" y="762034"/>
            <a:ext cx="14289732" cy="580390"/>
          </a:xfrm>
          <a:prstGeom prst="rect">
            <a:avLst/>
          </a:prstGeom>
        </p:spPr>
        <p:txBody>
          <a:bodyPr anchor="t" rtlCol="false" tIns="0" lIns="0" bIns="0" rIns="0">
            <a:spAutoFit/>
          </a:bodyPr>
          <a:lstStyle/>
          <a:p>
            <a:pPr>
              <a:lnSpc>
                <a:spcPts val="4759"/>
              </a:lnSpc>
            </a:pPr>
            <a:r>
              <a:rPr lang="en-US" sz="3399">
                <a:solidFill>
                  <a:srgbClr val="1A1416"/>
                </a:solidFill>
                <a:latin typeface="Canva Sans"/>
              </a:rPr>
              <a:t>After opening the given url i.e.”http://localhost:5601/?code=677795” </a:t>
            </a:r>
          </a:p>
        </p:txBody>
      </p:sp>
      <p:sp>
        <p:nvSpPr>
          <p:cNvPr name="TextBox 4" id="4"/>
          <p:cNvSpPr txBox="true"/>
          <p:nvPr/>
        </p:nvSpPr>
        <p:spPr>
          <a:xfrm rot="0">
            <a:off x="1028700" y="1680561"/>
            <a:ext cx="16192328" cy="1780540"/>
          </a:xfrm>
          <a:prstGeom prst="rect">
            <a:avLst/>
          </a:prstGeom>
        </p:spPr>
        <p:txBody>
          <a:bodyPr anchor="t" rtlCol="false" tIns="0" lIns="0" bIns="0" rIns="0">
            <a:spAutoFit/>
          </a:bodyPr>
          <a:lstStyle/>
          <a:p>
            <a:pPr>
              <a:lnSpc>
                <a:spcPts val="4759"/>
              </a:lnSpc>
            </a:pPr>
            <a:r>
              <a:rPr lang="en-US" sz="3399">
                <a:solidFill>
                  <a:srgbClr val="1A1416"/>
                </a:solidFill>
                <a:latin typeface="Canva Sans"/>
              </a:rPr>
              <a:t>We need to give the enrollment token generated using the command down below in the elasticsearch directory</a:t>
            </a:r>
          </a:p>
          <a:p>
            <a:pPr marL="734059" indent="-367030" lvl="1">
              <a:lnSpc>
                <a:spcPts val="4759"/>
              </a:lnSpc>
              <a:buFont typeface="Arial"/>
              <a:buChar char="•"/>
            </a:pPr>
            <a:r>
              <a:rPr lang="en-US" sz="3399">
                <a:solidFill>
                  <a:srgbClr val="1A1416"/>
                </a:solidFill>
                <a:latin typeface="Canva Sans"/>
              </a:rPr>
              <a:t>bin\elasticsearch-create-enrollment-token.bat --scope kibana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C9C4DD"/>
        </a:solidFill>
      </p:bgPr>
    </p:bg>
    <p:spTree>
      <p:nvGrpSpPr>
        <p:cNvPr id="1" name=""/>
        <p:cNvGrpSpPr/>
        <p:nvPr/>
      </p:nvGrpSpPr>
      <p:grpSpPr>
        <a:xfrm>
          <a:off x="0" y="0"/>
          <a:ext cx="0" cy="0"/>
          <a:chOff x="0" y="0"/>
          <a:chExt cx="0" cy="0"/>
        </a:xfrm>
      </p:grpSpPr>
      <p:sp>
        <p:nvSpPr>
          <p:cNvPr name="Freeform 2" id="2"/>
          <p:cNvSpPr/>
          <p:nvPr/>
        </p:nvSpPr>
        <p:spPr>
          <a:xfrm flipH="false" flipV="false" rot="0">
            <a:off x="0" y="557198"/>
            <a:ext cx="18288000" cy="9172605"/>
          </a:xfrm>
          <a:custGeom>
            <a:avLst/>
            <a:gdLst/>
            <a:ahLst/>
            <a:cxnLst/>
            <a:rect r="r" b="b" t="t" l="l"/>
            <a:pathLst>
              <a:path h="9172605" w="18288000">
                <a:moveTo>
                  <a:pt x="0" y="0"/>
                </a:moveTo>
                <a:lnTo>
                  <a:pt x="18288000" y="0"/>
                </a:lnTo>
                <a:lnTo>
                  <a:pt x="18288000" y="9172604"/>
                </a:lnTo>
                <a:lnTo>
                  <a:pt x="0" y="9172604"/>
                </a:lnTo>
                <a:lnTo>
                  <a:pt x="0" y="0"/>
                </a:lnTo>
                <a:close/>
              </a:path>
            </a:pathLst>
          </a:custGeom>
          <a:blipFill>
            <a:blip r:embed="rId2"/>
            <a:stretch>
              <a:fillRect l="0" t="0" r="0" b="0"/>
            </a:stretch>
          </a:blipFill>
        </p:spPr>
      </p:sp>
      <p:sp>
        <p:nvSpPr>
          <p:cNvPr name="Freeform 3" id="3"/>
          <p:cNvSpPr/>
          <p:nvPr/>
        </p:nvSpPr>
        <p:spPr>
          <a:xfrm flipH="false" flipV="false" rot="0">
            <a:off x="0" y="9258300"/>
            <a:ext cx="17557111" cy="638440"/>
          </a:xfrm>
          <a:custGeom>
            <a:avLst/>
            <a:gdLst/>
            <a:ahLst/>
            <a:cxnLst/>
            <a:rect r="r" b="b" t="t" l="l"/>
            <a:pathLst>
              <a:path h="638440" w="17557111">
                <a:moveTo>
                  <a:pt x="0" y="0"/>
                </a:moveTo>
                <a:lnTo>
                  <a:pt x="17557111" y="0"/>
                </a:lnTo>
                <a:lnTo>
                  <a:pt x="17557111" y="638440"/>
                </a:lnTo>
                <a:lnTo>
                  <a:pt x="0" y="638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6559" y="8323567"/>
            <a:ext cx="17557111" cy="638440"/>
          </a:xfrm>
          <a:custGeom>
            <a:avLst/>
            <a:gdLst/>
            <a:ahLst/>
            <a:cxnLst/>
            <a:rect r="r" b="b" t="t" l="l"/>
            <a:pathLst>
              <a:path h="638440" w="17557111">
                <a:moveTo>
                  <a:pt x="0" y="0"/>
                </a:moveTo>
                <a:lnTo>
                  <a:pt x="17557111" y="0"/>
                </a:lnTo>
                <a:lnTo>
                  <a:pt x="17557111" y="638440"/>
                </a:lnTo>
                <a:lnTo>
                  <a:pt x="0" y="638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C9C4DD"/>
        </a:solidFill>
      </p:bgPr>
    </p:bg>
    <p:spTree>
      <p:nvGrpSpPr>
        <p:cNvPr id="1" name=""/>
        <p:cNvGrpSpPr/>
        <p:nvPr/>
      </p:nvGrpSpPr>
      <p:grpSpPr>
        <a:xfrm>
          <a:off x="0" y="0"/>
          <a:ext cx="0" cy="0"/>
          <a:chOff x="0" y="0"/>
          <a:chExt cx="0" cy="0"/>
        </a:xfrm>
      </p:grpSpPr>
      <p:sp>
        <p:nvSpPr>
          <p:cNvPr name="Freeform 2" id="2"/>
          <p:cNvSpPr/>
          <p:nvPr/>
        </p:nvSpPr>
        <p:spPr>
          <a:xfrm flipH="false" flipV="false" rot="0">
            <a:off x="1637830" y="82107"/>
            <a:ext cx="15134108" cy="10204893"/>
          </a:xfrm>
          <a:custGeom>
            <a:avLst/>
            <a:gdLst/>
            <a:ahLst/>
            <a:cxnLst/>
            <a:rect r="r" b="b" t="t" l="l"/>
            <a:pathLst>
              <a:path h="10204893" w="15134108">
                <a:moveTo>
                  <a:pt x="0" y="0"/>
                </a:moveTo>
                <a:lnTo>
                  <a:pt x="15134107" y="0"/>
                </a:lnTo>
                <a:lnTo>
                  <a:pt x="15134107" y="10204893"/>
                </a:lnTo>
                <a:lnTo>
                  <a:pt x="0" y="10204893"/>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6333074"/>
            <a:ext cx="18288000" cy="3993940"/>
            <a:chOff x="0" y="0"/>
            <a:chExt cx="4816593" cy="1051902"/>
          </a:xfrm>
        </p:grpSpPr>
        <p:sp>
          <p:nvSpPr>
            <p:cNvPr name="Freeform 3" id="3"/>
            <p:cNvSpPr/>
            <p:nvPr/>
          </p:nvSpPr>
          <p:spPr>
            <a:xfrm flipH="false" flipV="false" rot="0">
              <a:off x="0" y="0"/>
              <a:ext cx="4816592" cy="1051902"/>
            </a:xfrm>
            <a:custGeom>
              <a:avLst/>
              <a:gdLst/>
              <a:ahLst/>
              <a:cxnLst/>
              <a:rect r="r" b="b" t="t" l="l"/>
              <a:pathLst>
                <a:path h="1051902" w="4816592">
                  <a:moveTo>
                    <a:pt x="0" y="0"/>
                  </a:moveTo>
                  <a:lnTo>
                    <a:pt x="4816592" y="0"/>
                  </a:lnTo>
                  <a:lnTo>
                    <a:pt x="4816592" y="1051902"/>
                  </a:lnTo>
                  <a:lnTo>
                    <a:pt x="0" y="1051902"/>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78888" y="3120667"/>
            <a:ext cx="3149512" cy="6276201"/>
          </a:xfrm>
          <a:custGeom>
            <a:avLst/>
            <a:gdLst/>
            <a:ahLst/>
            <a:cxnLst/>
            <a:rect r="r" b="b" t="t" l="l"/>
            <a:pathLst>
              <a:path h="6276201" w="3149512">
                <a:moveTo>
                  <a:pt x="0" y="0"/>
                </a:moveTo>
                <a:lnTo>
                  <a:pt x="3149512" y="0"/>
                </a:lnTo>
                <a:lnTo>
                  <a:pt x="3149512" y="6276202"/>
                </a:lnTo>
                <a:lnTo>
                  <a:pt x="0" y="6276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78888" y="1256196"/>
            <a:ext cx="12467296" cy="927100"/>
          </a:xfrm>
          <a:prstGeom prst="rect">
            <a:avLst/>
          </a:prstGeom>
        </p:spPr>
        <p:txBody>
          <a:bodyPr anchor="t" rtlCol="false" tIns="0" lIns="0" bIns="0" rIns="0">
            <a:spAutoFit/>
          </a:bodyPr>
          <a:lstStyle/>
          <a:p>
            <a:pPr>
              <a:lnSpc>
                <a:spcPts val="7699"/>
              </a:lnSpc>
            </a:pPr>
            <a:r>
              <a:rPr lang="en-US" sz="5499">
                <a:solidFill>
                  <a:srgbClr val="FFFFFF"/>
                </a:solidFill>
                <a:latin typeface="DM Sans Bold"/>
              </a:rPr>
              <a:t>MITRE ENGAGE</a:t>
            </a:r>
          </a:p>
        </p:txBody>
      </p:sp>
      <p:sp>
        <p:nvSpPr>
          <p:cNvPr name="TextBox 7" id="7"/>
          <p:cNvSpPr txBox="true"/>
          <p:nvPr/>
        </p:nvSpPr>
        <p:spPr>
          <a:xfrm rot="0">
            <a:off x="5696330" y="2910205"/>
            <a:ext cx="11845948" cy="2233295"/>
          </a:xfrm>
          <a:prstGeom prst="rect">
            <a:avLst/>
          </a:prstGeom>
        </p:spPr>
        <p:txBody>
          <a:bodyPr anchor="t" rtlCol="false" tIns="0" lIns="0" bIns="0" rIns="0">
            <a:spAutoFit/>
          </a:bodyPr>
          <a:lstStyle/>
          <a:p>
            <a:pPr>
              <a:lnSpc>
                <a:spcPts val="4479"/>
              </a:lnSpc>
            </a:pPr>
            <a:r>
              <a:rPr lang="en-US" sz="3199">
                <a:solidFill>
                  <a:srgbClr val="7AC7CF"/>
                </a:solidFill>
                <a:latin typeface="DM Sans Bold"/>
              </a:rPr>
              <a:t>MITRE Engage is a knowledge base developed by the MITRE corporation, initially known as MITRE Shield. It provides </a:t>
            </a:r>
            <a:r>
              <a:rPr lang="en-US" sz="3199">
                <a:solidFill>
                  <a:srgbClr val="181712"/>
                </a:solidFill>
                <a:latin typeface="DM Sans Bold"/>
              </a:rPr>
              <a:t>ACTIVE DEFENSE </a:t>
            </a:r>
            <a:r>
              <a:rPr lang="en-US" sz="3199">
                <a:solidFill>
                  <a:srgbClr val="7AC7CF"/>
                </a:solidFill>
                <a:latin typeface="DM Sans Bold"/>
              </a:rPr>
              <a:t>information based on years of adversary engagement experience</a:t>
            </a:r>
          </a:p>
        </p:txBody>
      </p:sp>
      <p:sp>
        <p:nvSpPr>
          <p:cNvPr name="TextBox 8" id="8"/>
          <p:cNvSpPr txBox="true"/>
          <p:nvPr/>
        </p:nvSpPr>
        <p:spPr>
          <a:xfrm rot="0">
            <a:off x="5696330" y="7054978"/>
            <a:ext cx="11562970" cy="944880"/>
          </a:xfrm>
          <a:prstGeom prst="rect">
            <a:avLst/>
          </a:prstGeom>
        </p:spPr>
        <p:txBody>
          <a:bodyPr anchor="t" rtlCol="false" tIns="0" lIns="0" bIns="0" rIns="0">
            <a:spAutoFit/>
          </a:bodyPr>
          <a:lstStyle/>
          <a:p>
            <a:pPr>
              <a:lnSpc>
                <a:spcPts val="3840"/>
              </a:lnSpc>
            </a:pPr>
            <a:r>
              <a:rPr lang="en-US" sz="2400">
                <a:solidFill>
                  <a:srgbClr val="1A1416"/>
                </a:solidFill>
                <a:latin typeface="DM Sans"/>
              </a:rPr>
              <a:t>To help work with the data, MITRE provides mappings that organize views. It includes a mapping between Engage and the </a:t>
            </a:r>
            <a:r>
              <a:rPr lang="en-US" sz="2400" u="sng">
                <a:solidFill>
                  <a:srgbClr val="1A1416"/>
                </a:solidFill>
                <a:latin typeface="DM Sans"/>
                <a:hlinkClick r:id="rId4" tooltip="https://www.exabeam.com/explainers/mitre-attck/what-is-mitre-attck-an-explainer/"/>
              </a:rPr>
              <a:t>MITRE ATT&amp;CK®</a:t>
            </a:r>
            <a:r>
              <a:rPr lang="en-US" sz="2400">
                <a:solidFill>
                  <a:srgbClr val="1A1416"/>
                </a:solidFill>
                <a:latin typeface="DM Sans"/>
              </a:rPr>
              <a:t> framework. </a:t>
            </a:r>
          </a:p>
        </p:txBody>
      </p:sp>
      <p:sp>
        <p:nvSpPr>
          <p:cNvPr name="TextBox 9" id="9"/>
          <p:cNvSpPr txBox="true"/>
          <p:nvPr/>
        </p:nvSpPr>
        <p:spPr>
          <a:xfrm rot="0">
            <a:off x="5696330" y="8390383"/>
            <a:ext cx="11562970" cy="1430655"/>
          </a:xfrm>
          <a:prstGeom prst="rect">
            <a:avLst/>
          </a:prstGeom>
        </p:spPr>
        <p:txBody>
          <a:bodyPr anchor="t" rtlCol="false" tIns="0" lIns="0" bIns="0" rIns="0">
            <a:spAutoFit/>
          </a:bodyPr>
          <a:lstStyle/>
          <a:p>
            <a:pPr>
              <a:lnSpc>
                <a:spcPts val="3840"/>
              </a:lnSpc>
            </a:pPr>
            <a:r>
              <a:rPr lang="en-US" sz="2400">
                <a:solidFill>
                  <a:srgbClr val="000000"/>
                </a:solidFill>
                <a:latin typeface="DM Sans"/>
              </a:rPr>
              <a:t>It was released in order to stimulate conversations about adversary engagement and </a:t>
            </a:r>
            <a:r>
              <a:rPr lang="en-US" sz="2400">
                <a:solidFill>
                  <a:srgbClr val="000000"/>
                </a:solidFill>
                <a:latin typeface="DM Sans Bold"/>
              </a:rPr>
              <a:t>ACTIVE DEFENSE</a:t>
            </a:r>
            <a:r>
              <a:rPr lang="en-US" sz="2400">
                <a:solidFill>
                  <a:srgbClr val="000000"/>
                </a:solidFill>
                <a:latin typeface="DM Sans"/>
              </a:rPr>
              <a:t>, as well as ways in which defenders can employ active defense.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6333074"/>
            <a:ext cx="18288000" cy="3993940"/>
            <a:chOff x="0" y="0"/>
            <a:chExt cx="4816593" cy="1051902"/>
          </a:xfrm>
        </p:grpSpPr>
        <p:sp>
          <p:nvSpPr>
            <p:cNvPr name="Freeform 3" id="3"/>
            <p:cNvSpPr/>
            <p:nvPr/>
          </p:nvSpPr>
          <p:spPr>
            <a:xfrm flipH="false" flipV="false" rot="0">
              <a:off x="0" y="0"/>
              <a:ext cx="4816592" cy="1051902"/>
            </a:xfrm>
            <a:custGeom>
              <a:avLst/>
              <a:gdLst/>
              <a:ahLst/>
              <a:cxnLst/>
              <a:rect r="r" b="b" t="t" l="l"/>
              <a:pathLst>
                <a:path h="1051902" w="4816592">
                  <a:moveTo>
                    <a:pt x="0" y="0"/>
                  </a:moveTo>
                  <a:lnTo>
                    <a:pt x="4816592" y="0"/>
                  </a:lnTo>
                  <a:lnTo>
                    <a:pt x="4816592" y="1051902"/>
                  </a:lnTo>
                  <a:lnTo>
                    <a:pt x="0" y="1051902"/>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124183" y="0"/>
            <a:ext cx="10163817" cy="10327015"/>
          </a:xfrm>
          <a:custGeom>
            <a:avLst/>
            <a:gdLst/>
            <a:ahLst/>
            <a:cxnLst/>
            <a:rect r="r" b="b" t="t" l="l"/>
            <a:pathLst>
              <a:path h="10327015" w="10163817">
                <a:moveTo>
                  <a:pt x="0" y="0"/>
                </a:moveTo>
                <a:lnTo>
                  <a:pt x="10163817" y="0"/>
                </a:lnTo>
                <a:lnTo>
                  <a:pt x="10163817" y="10327015"/>
                </a:lnTo>
                <a:lnTo>
                  <a:pt x="0" y="10327015"/>
                </a:lnTo>
                <a:lnTo>
                  <a:pt x="0" y="0"/>
                </a:lnTo>
                <a:close/>
              </a:path>
            </a:pathLst>
          </a:custGeom>
          <a:blipFill>
            <a:blip r:embed="rId2"/>
            <a:stretch>
              <a:fillRect l="0" t="-969" r="0" b="-969"/>
            </a:stretch>
          </a:blipFill>
        </p:spPr>
      </p:sp>
      <p:sp>
        <p:nvSpPr>
          <p:cNvPr name="Freeform 6" id="6"/>
          <p:cNvSpPr/>
          <p:nvPr/>
        </p:nvSpPr>
        <p:spPr>
          <a:xfrm flipH="false" flipV="false" rot="0">
            <a:off x="0" y="0"/>
            <a:ext cx="8124183" cy="10287000"/>
          </a:xfrm>
          <a:custGeom>
            <a:avLst/>
            <a:gdLst/>
            <a:ahLst/>
            <a:cxnLst/>
            <a:rect r="r" b="b" t="t" l="l"/>
            <a:pathLst>
              <a:path h="10287000" w="8124183">
                <a:moveTo>
                  <a:pt x="0" y="0"/>
                </a:moveTo>
                <a:lnTo>
                  <a:pt x="8124183" y="0"/>
                </a:lnTo>
                <a:lnTo>
                  <a:pt x="8124183" y="10287000"/>
                </a:lnTo>
                <a:lnTo>
                  <a:pt x="0" y="10287000"/>
                </a:lnTo>
                <a:lnTo>
                  <a:pt x="0" y="0"/>
                </a:lnTo>
                <a:close/>
              </a:path>
            </a:pathLst>
          </a:custGeom>
          <a:blipFill>
            <a:blip r:embed="rId3"/>
            <a:stretch>
              <a:fillRect l="-50294" t="0" r="-50294" b="0"/>
            </a:stretch>
          </a:blipFill>
        </p:spPr>
      </p:sp>
      <p:sp>
        <p:nvSpPr>
          <p:cNvPr name="Freeform 7" id="7"/>
          <p:cNvSpPr/>
          <p:nvPr/>
        </p:nvSpPr>
        <p:spPr>
          <a:xfrm flipH="false" flipV="false" rot="0">
            <a:off x="6955478" y="5925268"/>
            <a:ext cx="2337409" cy="1665404"/>
          </a:xfrm>
          <a:custGeom>
            <a:avLst/>
            <a:gdLst/>
            <a:ahLst/>
            <a:cxnLst/>
            <a:rect r="r" b="b" t="t" l="l"/>
            <a:pathLst>
              <a:path h="1665404" w="2337409">
                <a:moveTo>
                  <a:pt x="0" y="0"/>
                </a:moveTo>
                <a:lnTo>
                  <a:pt x="2337409" y="0"/>
                </a:lnTo>
                <a:lnTo>
                  <a:pt x="2337409" y="1665404"/>
                </a:lnTo>
                <a:lnTo>
                  <a:pt x="0" y="16654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045354"/>
            <a:chOff x="0" y="0"/>
            <a:chExt cx="4816593" cy="802069"/>
          </a:xfrm>
        </p:grpSpPr>
        <p:sp>
          <p:nvSpPr>
            <p:cNvPr name="Freeform 3" id="3"/>
            <p:cNvSpPr/>
            <p:nvPr/>
          </p:nvSpPr>
          <p:spPr>
            <a:xfrm flipH="false" flipV="false" rot="0">
              <a:off x="0" y="0"/>
              <a:ext cx="4816592" cy="802069"/>
            </a:xfrm>
            <a:custGeom>
              <a:avLst/>
              <a:gdLst/>
              <a:ahLst/>
              <a:cxnLst/>
              <a:rect r="r" b="b" t="t" l="l"/>
              <a:pathLst>
                <a:path h="802069" w="4816592">
                  <a:moveTo>
                    <a:pt x="0" y="0"/>
                  </a:moveTo>
                  <a:lnTo>
                    <a:pt x="4816592" y="0"/>
                  </a:lnTo>
                  <a:lnTo>
                    <a:pt x="4816592" y="802069"/>
                  </a:lnTo>
                  <a:lnTo>
                    <a:pt x="0" y="80206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627337" y="3045354"/>
            <a:ext cx="14574381" cy="7241646"/>
          </a:xfrm>
          <a:custGeom>
            <a:avLst/>
            <a:gdLst/>
            <a:ahLst/>
            <a:cxnLst/>
            <a:rect r="r" b="b" t="t" l="l"/>
            <a:pathLst>
              <a:path h="7241646" w="14574381">
                <a:moveTo>
                  <a:pt x="0" y="0"/>
                </a:moveTo>
                <a:lnTo>
                  <a:pt x="14574382" y="0"/>
                </a:lnTo>
                <a:lnTo>
                  <a:pt x="14574382" y="7241646"/>
                </a:lnTo>
                <a:lnTo>
                  <a:pt x="0" y="7241646"/>
                </a:lnTo>
                <a:lnTo>
                  <a:pt x="0" y="0"/>
                </a:lnTo>
                <a:close/>
              </a:path>
            </a:pathLst>
          </a:custGeom>
          <a:blipFill>
            <a:blip r:embed="rId2"/>
            <a:stretch>
              <a:fillRect l="0" t="0" r="0" b="0"/>
            </a:stretch>
          </a:blipFill>
        </p:spPr>
      </p:sp>
      <p:sp>
        <p:nvSpPr>
          <p:cNvPr name="TextBox 6" id="6"/>
          <p:cNvSpPr txBox="true"/>
          <p:nvPr/>
        </p:nvSpPr>
        <p:spPr>
          <a:xfrm rot="0">
            <a:off x="830106" y="542925"/>
            <a:ext cx="15775435" cy="1943100"/>
          </a:xfrm>
          <a:prstGeom prst="rect">
            <a:avLst/>
          </a:prstGeom>
        </p:spPr>
        <p:txBody>
          <a:bodyPr anchor="t" rtlCol="false" tIns="0" lIns="0" bIns="0" rIns="0">
            <a:spAutoFit/>
          </a:bodyPr>
          <a:lstStyle/>
          <a:p>
            <a:pPr>
              <a:lnSpc>
                <a:spcPts val="7680"/>
              </a:lnSpc>
            </a:pPr>
            <a:r>
              <a:rPr lang="en-US" sz="6400">
                <a:solidFill>
                  <a:srgbClr val="000000"/>
                </a:solidFill>
                <a:latin typeface="DM Sans Bold"/>
              </a:rPr>
              <a:t>Working and Usage of the Elasticsearch Dashboard</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3045354"/>
            <a:chOff x="0" y="0"/>
            <a:chExt cx="4816593" cy="802069"/>
          </a:xfrm>
        </p:grpSpPr>
        <p:sp>
          <p:nvSpPr>
            <p:cNvPr name="Freeform 3" id="3"/>
            <p:cNvSpPr/>
            <p:nvPr/>
          </p:nvSpPr>
          <p:spPr>
            <a:xfrm flipH="false" flipV="false" rot="0">
              <a:off x="0" y="0"/>
              <a:ext cx="4816592" cy="802069"/>
            </a:xfrm>
            <a:custGeom>
              <a:avLst/>
              <a:gdLst/>
              <a:ahLst/>
              <a:cxnLst/>
              <a:rect r="r" b="b" t="t" l="l"/>
              <a:pathLst>
                <a:path h="802069" w="4816592">
                  <a:moveTo>
                    <a:pt x="0" y="0"/>
                  </a:moveTo>
                  <a:lnTo>
                    <a:pt x="4816592" y="0"/>
                  </a:lnTo>
                  <a:lnTo>
                    <a:pt x="4816592" y="802069"/>
                  </a:lnTo>
                  <a:lnTo>
                    <a:pt x="0" y="80206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256282" y="4767634"/>
            <a:ext cx="16234447" cy="2190750"/>
          </a:xfrm>
          <a:prstGeom prst="rect">
            <a:avLst/>
          </a:prstGeom>
        </p:spPr>
        <p:txBody>
          <a:bodyPr anchor="t" rtlCol="false" tIns="0" lIns="0" bIns="0" rIns="0">
            <a:spAutoFit/>
          </a:bodyPr>
          <a:lstStyle/>
          <a:p>
            <a:pPr>
              <a:lnSpc>
                <a:spcPts val="8639"/>
              </a:lnSpc>
            </a:pPr>
            <a:r>
              <a:rPr lang="en-US" sz="7199">
                <a:solidFill>
                  <a:srgbClr val="000000"/>
                </a:solidFill>
                <a:latin typeface="DM Sans Bold"/>
              </a:rPr>
              <a:t>Demonstration of the working of the Elasticsearch &amp; Kibana Dashboard</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2873379"/>
            <a:chOff x="0" y="0"/>
            <a:chExt cx="4816593" cy="756775"/>
          </a:xfrm>
        </p:grpSpPr>
        <p:sp>
          <p:nvSpPr>
            <p:cNvPr name="Freeform 3" id="3"/>
            <p:cNvSpPr/>
            <p:nvPr/>
          </p:nvSpPr>
          <p:spPr>
            <a:xfrm flipH="false" flipV="false" rot="0">
              <a:off x="0" y="0"/>
              <a:ext cx="4816592" cy="756775"/>
            </a:xfrm>
            <a:custGeom>
              <a:avLst/>
              <a:gdLst/>
              <a:ahLst/>
              <a:cxnLst/>
              <a:rect r="r" b="b" t="t" l="l"/>
              <a:pathLst>
                <a:path h="756775" w="4816592">
                  <a:moveTo>
                    <a:pt x="0" y="0"/>
                  </a:moveTo>
                  <a:lnTo>
                    <a:pt x="4816592" y="0"/>
                  </a:lnTo>
                  <a:lnTo>
                    <a:pt x="4816592" y="756775"/>
                  </a:lnTo>
                  <a:lnTo>
                    <a:pt x="0" y="756775"/>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830106" y="851690"/>
            <a:ext cx="16113655" cy="971550"/>
          </a:xfrm>
          <a:prstGeom prst="rect">
            <a:avLst/>
          </a:prstGeom>
        </p:spPr>
        <p:txBody>
          <a:bodyPr anchor="t" rtlCol="false" tIns="0" lIns="0" bIns="0" rIns="0">
            <a:spAutoFit/>
          </a:bodyPr>
          <a:lstStyle/>
          <a:p>
            <a:pPr>
              <a:lnSpc>
                <a:spcPts val="7679"/>
              </a:lnSpc>
            </a:pPr>
            <a:r>
              <a:rPr lang="en-US" sz="6399" spc="-255">
                <a:solidFill>
                  <a:srgbClr val="000000"/>
                </a:solidFill>
                <a:latin typeface="DM Sans Bold"/>
              </a:rPr>
              <a:t>Elastic Security for SIEM &amp; security analytics</a:t>
            </a:r>
          </a:p>
        </p:txBody>
      </p:sp>
      <p:grpSp>
        <p:nvGrpSpPr>
          <p:cNvPr name="Group 6" id="6"/>
          <p:cNvGrpSpPr/>
          <p:nvPr/>
        </p:nvGrpSpPr>
        <p:grpSpPr>
          <a:xfrm rot="0">
            <a:off x="0" y="6234044"/>
            <a:ext cx="18288000" cy="4052956"/>
            <a:chOff x="0" y="0"/>
            <a:chExt cx="4816593" cy="1067445"/>
          </a:xfrm>
        </p:grpSpPr>
        <p:sp>
          <p:nvSpPr>
            <p:cNvPr name="Freeform 7" id="7"/>
            <p:cNvSpPr/>
            <p:nvPr/>
          </p:nvSpPr>
          <p:spPr>
            <a:xfrm flipH="false" flipV="false" rot="0">
              <a:off x="0" y="0"/>
              <a:ext cx="4816592" cy="1067445"/>
            </a:xfrm>
            <a:custGeom>
              <a:avLst/>
              <a:gdLst/>
              <a:ahLst/>
              <a:cxnLst/>
              <a:rect r="r" b="b" t="t" l="l"/>
              <a:pathLst>
                <a:path h="1067445" w="4816592">
                  <a:moveTo>
                    <a:pt x="0" y="0"/>
                  </a:moveTo>
                  <a:lnTo>
                    <a:pt x="4816592" y="0"/>
                  </a:lnTo>
                  <a:lnTo>
                    <a:pt x="4816592" y="1067445"/>
                  </a:lnTo>
                  <a:lnTo>
                    <a:pt x="0" y="1067445"/>
                  </a:lnTo>
                  <a:close/>
                </a:path>
              </a:pathLst>
            </a:custGeom>
            <a:solidFill>
              <a:srgbClr val="5034C4"/>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830106" y="3562082"/>
            <a:ext cx="17008457" cy="1916584"/>
          </a:xfrm>
          <a:prstGeom prst="rect">
            <a:avLst/>
          </a:prstGeom>
        </p:spPr>
        <p:txBody>
          <a:bodyPr anchor="t" rtlCol="false" tIns="0" lIns="0" bIns="0" rIns="0">
            <a:spAutoFit/>
          </a:bodyPr>
          <a:lstStyle/>
          <a:p>
            <a:pPr>
              <a:lnSpc>
                <a:spcPts val="5136"/>
              </a:lnSpc>
            </a:pPr>
            <a:r>
              <a:rPr lang="en-US" sz="3668">
                <a:solidFill>
                  <a:srgbClr val="004AAD"/>
                </a:solidFill>
                <a:latin typeface="Canva Sans"/>
              </a:rPr>
              <a:t>Security information and event management, SIEM for short, is a solution that helps organizations detect, analyze, and respond to security threats before they harm business operations.</a:t>
            </a:r>
          </a:p>
        </p:txBody>
      </p:sp>
      <p:sp>
        <p:nvSpPr>
          <p:cNvPr name="TextBox 10" id="10"/>
          <p:cNvSpPr txBox="true"/>
          <p:nvPr/>
        </p:nvSpPr>
        <p:spPr>
          <a:xfrm rot="0">
            <a:off x="830106" y="7209154"/>
            <a:ext cx="16113655" cy="1287146"/>
          </a:xfrm>
          <a:prstGeom prst="rect">
            <a:avLst/>
          </a:prstGeom>
        </p:spPr>
        <p:txBody>
          <a:bodyPr anchor="t" rtlCol="false" tIns="0" lIns="0" bIns="0" rIns="0">
            <a:spAutoFit/>
          </a:bodyPr>
          <a:lstStyle/>
          <a:p>
            <a:pPr>
              <a:lnSpc>
                <a:spcPts val="5179"/>
              </a:lnSpc>
            </a:pPr>
            <a:r>
              <a:rPr lang="en-US" sz="3699">
                <a:solidFill>
                  <a:srgbClr val="D9D9D9"/>
                </a:solidFill>
                <a:latin typeface="DM Sans"/>
              </a:rPr>
              <a:t>Elasticsearch can be integrated with various tools and services to achieve Secure Workspace and environment.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3045573"/>
            <a:ext cx="18288000" cy="7241427"/>
          </a:xfrm>
          <a:custGeom>
            <a:avLst/>
            <a:gdLst/>
            <a:ahLst/>
            <a:cxnLst/>
            <a:rect r="r" b="b" t="t" l="l"/>
            <a:pathLst>
              <a:path h="7241427" w="18288000">
                <a:moveTo>
                  <a:pt x="0" y="0"/>
                </a:moveTo>
                <a:lnTo>
                  <a:pt x="18288000" y="0"/>
                </a:lnTo>
                <a:lnTo>
                  <a:pt x="18288000" y="7241427"/>
                </a:lnTo>
                <a:lnTo>
                  <a:pt x="0" y="7241427"/>
                </a:lnTo>
                <a:lnTo>
                  <a:pt x="0" y="0"/>
                </a:lnTo>
                <a:close/>
              </a:path>
            </a:pathLst>
          </a:custGeom>
          <a:blipFill>
            <a:blip r:embed="rId2"/>
            <a:stretch>
              <a:fillRect l="0" t="0" r="0" b="0"/>
            </a:stretch>
          </a:blipFill>
        </p:spPr>
      </p:sp>
      <p:sp>
        <p:nvSpPr>
          <p:cNvPr name="TextBox 6" id="6"/>
          <p:cNvSpPr txBox="true"/>
          <p:nvPr/>
        </p:nvSpPr>
        <p:spPr>
          <a:xfrm rot="0">
            <a:off x="0" y="933450"/>
            <a:ext cx="182880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ElasticSearch + SIEM Analytical Capabilities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14350" y="2980636"/>
            <a:ext cx="17259300" cy="6552311"/>
          </a:xfrm>
          <a:custGeom>
            <a:avLst/>
            <a:gdLst/>
            <a:ahLst/>
            <a:cxnLst/>
            <a:rect r="r" b="b" t="t" l="l"/>
            <a:pathLst>
              <a:path h="6552311" w="17259300">
                <a:moveTo>
                  <a:pt x="0" y="0"/>
                </a:moveTo>
                <a:lnTo>
                  <a:pt x="17259300" y="0"/>
                </a:lnTo>
                <a:lnTo>
                  <a:pt x="17259300" y="6552311"/>
                </a:lnTo>
                <a:lnTo>
                  <a:pt x="0" y="6552311"/>
                </a:lnTo>
                <a:lnTo>
                  <a:pt x="0" y="0"/>
                </a:lnTo>
                <a:close/>
              </a:path>
            </a:pathLst>
          </a:custGeom>
          <a:blipFill>
            <a:blip r:embed="rId2"/>
            <a:stretch>
              <a:fillRect l="0" t="0" r="0" b="0"/>
            </a:stretch>
          </a:blipFill>
        </p:spPr>
      </p:sp>
      <p:sp>
        <p:nvSpPr>
          <p:cNvPr name="TextBox 6" id="6"/>
          <p:cNvSpPr txBox="true"/>
          <p:nvPr/>
        </p:nvSpPr>
        <p:spPr>
          <a:xfrm rot="0">
            <a:off x="0" y="933450"/>
            <a:ext cx="182880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ElasticSearch + SIEM Analytical Capabilities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48072" y="3635564"/>
            <a:ext cx="17214693" cy="5345033"/>
          </a:xfrm>
          <a:custGeom>
            <a:avLst/>
            <a:gdLst/>
            <a:ahLst/>
            <a:cxnLst/>
            <a:rect r="r" b="b" t="t" l="l"/>
            <a:pathLst>
              <a:path h="5345033" w="17214693">
                <a:moveTo>
                  <a:pt x="0" y="0"/>
                </a:moveTo>
                <a:lnTo>
                  <a:pt x="17214693" y="0"/>
                </a:lnTo>
                <a:lnTo>
                  <a:pt x="17214693" y="5345034"/>
                </a:lnTo>
                <a:lnTo>
                  <a:pt x="0" y="5345034"/>
                </a:lnTo>
                <a:lnTo>
                  <a:pt x="0" y="0"/>
                </a:lnTo>
                <a:close/>
              </a:path>
            </a:pathLst>
          </a:custGeom>
          <a:blipFill>
            <a:blip r:embed="rId2"/>
            <a:stretch>
              <a:fillRect l="0" t="0" r="0" b="0"/>
            </a:stretch>
          </a:blipFill>
        </p:spPr>
      </p:sp>
      <p:sp>
        <p:nvSpPr>
          <p:cNvPr name="TextBox 6" id="6"/>
          <p:cNvSpPr txBox="true"/>
          <p:nvPr/>
        </p:nvSpPr>
        <p:spPr>
          <a:xfrm rot="0">
            <a:off x="0" y="933450"/>
            <a:ext cx="182880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ElasticSearch + SIEM Analytical Capabilities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23248" y="2936690"/>
            <a:ext cx="16641504" cy="6321610"/>
          </a:xfrm>
          <a:custGeom>
            <a:avLst/>
            <a:gdLst/>
            <a:ahLst/>
            <a:cxnLst/>
            <a:rect r="r" b="b" t="t" l="l"/>
            <a:pathLst>
              <a:path h="6321610" w="16641504">
                <a:moveTo>
                  <a:pt x="0" y="0"/>
                </a:moveTo>
                <a:lnTo>
                  <a:pt x="16641504" y="0"/>
                </a:lnTo>
                <a:lnTo>
                  <a:pt x="16641504" y="6321610"/>
                </a:lnTo>
                <a:lnTo>
                  <a:pt x="0" y="6321610"/>
                </a:lnTo>
                <a:lnTo>
                  <a:pt x="0" y="0"/>
                </a:lnTo>
                <a:close/>
              </a:path>
            </a:pathLst>
          </a:custGeom>
          <a:blipFill>
            <a:blip r:embed="rId2"/>
            <a:stretch>
              <a:fillRect l="0" t="0" r="0" b="0"/>
            </a:stretch>
          </a:blipFill>
        </p:spPr>
      </p:sp>
      <p:sp>
        <p:nvSpPr>
          <p:cNvPr name="TextBox 6" id="6"/>
          <p:cNvSpPr txBox="true"/>
          <p:nvPr/>
        </p:nvSpPr>
        <p:spPr>
          <a:xfrm rot="0">
            <a:off x="0" y="933450"/>
            <a:ext cx="182880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ElasticSearch + SIEM Analytical Capabilities</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030538"/>
            <a:chOff x="0" y="0"/>
            <a:chExt cx="4816593" cy="798166"/>
          </a:xfrm>
        </p:grpSpPr>
        <p:sp>
          <p:nvSpPr>
            <p:cNvPr name="Freeform 3" id="3"/>
            <p:cNvSpPr/>
            <p:nvPr/>
          </p:nvSpPr>
          <p:spPr>
            <a:xfrm flipH="false" flipV="false" rot="0">
              <a:off x="0" y="0"/>
              <a:ext cx="4816592" cy="798166"/>
            </a:xfrm>
            <a:custGeom>
              <a:avLst/>
              <a:gdLst/>
              <a:ahLst/>
              <a:cxnLst/>
              <a:rect r="r" b="b" t="t" l="l"/>
              <a:pathLst>
                <a:path h="798166" w="4816592">
                  <a:moveTo>
                    <a:pt x="0" y="0"/>
                  </a:moveTo>
                  <a:lnTo>
                    <a:pt x="4816592" y="0"/>
                  </a:lnTo>
                  <a:lnTo>
                    <a:pt x="4816592" y="798166"/>
                  </a:lnTo>
                  <a:lnTo>
                    <a:pt x="0" y="798166"/>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3526720"/>
            <a:ext cx="15687721" cy="4921250"/>
          </a:xfrm>
          <a:prstGeom prst="rect">
            <a:avLst/>
          </a:prstGeom>
        </p:spPr>
        <p:txBody>
          <a:bodyPr anchor="t" rtlCol="false" tIns="0" lIns="0" bIns="0" rIns="0">
            <a:spAutoFit/>
          </a:bodyPr>
          <a:lstStyle/>
          <a:p>
            <a:pPr>
              <a:lnSpc>
                <a:spcPts val="4899"/>
              </a:lnSpc>
            </a:pPr>
            <a:r>
              <a:rPr lang="en-US" sz="3499">
                <a:solidFill>
                  <a:srgbClr val="FFFFFF"/>
                </a:solidFill>
                <a:latin typeface="Canva Sans"/>
              </a:rPr>
              <a:t>Explanation of the Scenario:</a:t>
            </a:r>
          </a:p>
          <a:p>
            <a:pPr>
              <a:lnSpc>
                <a:spcPts val="4899"/>
              </a:lnSpc>
            </a:pPr>
          </a:p>
          <a:p>
            <a:pPr marL="755649" indent="-377824" lvl="1">
              <a:lnSpc>
                <a:spcPts val="4899"/>
              </a:lnSpc>
              <a:buFont typeface="Arial"/>
              <a:buChar char="•"/>
            </a:pPr>
            <a:r>
              <a:rPr lang="en-US" sz="3499">
                <a:solidFill>
                  <a:srgbClr val="FFFFFF"/>
                </a:solidFill>
                <a:latin typeface="Canva Sans"/>
              </a:rPr>
              <a:t>Attacker (workstation) tries to DDOS a small server (Virtual machine)</a:t>
            </a:r>
          </a:p>
          <a:p>
            <a:pPr marL="755649" indent="-377824" lvl="1">
              <a:lnSpc>
                <a:spcPts val="4899"/>
              </a:lnSpc>
              <a:buFont typeface="Arial"/>
              <a:buChar char="•"/>
            </a:pPr>
            <a:r>
              <a:rPr lang="en-US" sz="3499">
                <a:solidFill>
                  <a:srgbClr val="FFFFFF"/>
                </a:solidFill>
                <a:latin typeface="Canva Sans"/>
              </a:rPr>
              <a:t>Attacker IP: 140.113.110.115</a:t>
            </a:r>
          </a:p>
          <a:p>
            <a:pPr marL="755649" indent="-377824" lvl="1">
              <a:lnSpc>
                <a:spcPts val="4899"/>
              </a:lnSpc>
              <a:buFont typeface="Arial"/>
              <a:buChar char="•"/>
            </a:pPr>
            <a:r>
              <a:rPr lang="en-US" sz="3499">
                <a:solidFill>
                  <a:srgbClr val="FFFFFF"/>
                </a:solidFill>
                <a:latin typeface="Canva Sans"/>
              </a:rPr>
              <a:t>Virtual Machine IP: 192.168.98.129</a:t>
            </a:r>
          </a:p>
          <a:p>
            <a:pPr marL="755649" indent="-377824" lvl="1">
              <a:lnSpc>
                <a:spcPts val="4899"/>
              </a:lnSpc>
              <a:buFont typeface="Arial"/>
              <a:buChar char="•"/>
            </a:pPr>
            <a:r>
              <a:rPr lang="en-US" sz="3499">
                <a:solidFill>
                  <a:srgbClr val="FFFFFF"/>
                </a:solidFill>
                <a:latin typeface="Canva Sans"/>
              </a:rPr>
              <a:t>DDOS by PING command (Windows Powershell)</a:t>
            </a:r>
          </a:p>
          <a:p>
            <a:pPr marL="755649" indent="-377824" lvl="1">
              <a:lnSpc>
                <a:spcPts val="4899"/>
              </a:lnSpc>
              <a:buFont typeface="Arial"/>
              <a:buChar char="•"/>
            </a:pPr>
            <a:r>
              <a:rPr lang="en-US" sz="3499">
                <a:solidFill>
                  <a:srgbClr val="FFFFFF"/>
                </a:solidFill>
                <a:latin typeface="Canva Sans"/>
              </a:rPr>
              <a:t>Command used to ping --&gt;  1..1000000 | ForEach-Object { Test-Connection -Count 1 -ComputerName 192.168.98.129 }</a:t>
            </a:r>
          </a:p>
        </p:txBody>
      </p:sp>
      <p:sp>
        <p:nvSpPr>
          <p:cNvPr name="TextBox 6" id="6"/>
          <p:cNvSpPr txBox="true"/>
          <p:nvPr/>
        </p:nvSpPr>
        <p:spPr>
          <a:xfrm rot="0">
            <a:off x="907971" y="431744"/>
            <a:ext cx="16351329" cy="1891272"/>
          </a:xfrm>
          <a:prstGeom prst="rect">
            <a:avLst/>
          </a:prstGeom>
        </p:spPr>
        <p:txBody>
          <a:bodyPr anchor="t" rtlCol="false" tIns="0" lIns="0" bIns="0" rIns="0">
            <a:spAutoFit/>
          </a:bodyPr>
          <a:lstStyle/>
          <a:p>
            <a:pPr>
              <a:lnSpc>
                <a:spcPts val="7581"/>
              </a:lnSpc>
            </a:pPr>
            <a:r>
              <a:rPr lang="en-US" sz="5415">
                <a:solidFill>
                  <a:srgbClr val="000000"/>
                </a:solidFill>
                <a:latin typeface="Canva Sans Bold"/>
              </a:rPr>
              <a:t>Real world demonstration of </a:t>
            </a:r>
          </a:p>
          <a:p>
            <a:pPr>
              <a:lnSpc>
                <a:spcPts val="7581"/>
              </a:lnSpc>
            </a:pPr>
            <a:r>
              <a:rPr lang="en-US" sz="5415">
                <a:solidFill>
                  <a:srgbClr val="000000"/>
                </a:solidFill>
                <a:latin typeface="Canva Sans Bold"/>
              </a:rPr>
              <a:t>Elasticsearch &amp; Kibana </a:t>
            </a:r>
          </a:p>
        </p:txBody>
      </p:sp>
      <p:sp>
        <p:nvSpPr>
          <p:cNvPr name="TextBox 7" id="7"/>
          <p:cNvSpPr txBox="true"/>
          <p:nvPr/>
        </p:nvSpPr>
        <p:spPr>
          <a:xfrm rot="0">
            <a:off x="1764607" y="8601710"/>
            <a:ext cx="1368697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The above command will send 1 Million PIng Packets to the Server</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7612069"/>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0" y="2670191"/>
            <a:ext cx="18288000" cy="4142731"/>
          </a:xfrm>
          <a:prstGeom prst="rect">
            <a:avLst/>
          </a:prstGeom>
        </p:spPr>
        <p:txBody>
          <a:bodyPr anchor="t" rtlCol="false" tIns="0" lIns="0" bIns="0" rIns="0">
            <a:spAutoFit/>
          </a:bodyPr>
          <a:lstStyle/>
          <a:p>
            <a:pPr algn="ctr">
              <a:lnSpc>
                <a:spcPts val="11060"/>
              </a:lnSpc>
            </a:pPr>
            <a:r>
              <a:rPr lang="en-US" sz="7900">
                <a:solidFill>
                  <a:srgbClr val="FFFFFF"/>
                </a:solidFill>
                <a:latin typeface="Canva Sans Bold"/>
              </a:rPr>
              <a:t>Live Demonstration of the Attack and the Detection by the Elasticsearch &amp; Kibana Integration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3351"/>
            <a:chOff x="0" y="0"/>
            <a:chExt cx="4816593" cy="659319"/>
          </a:xfrm>
        </p:grpSpPr>
        <p:sp>
          <p:nvSpPr>
            <p:cNvPr name="Freeform 3" id="3"/>
            <p:cNvSpPr/>
            <p:nvPr/>
          </p:nvSpPr>
          <p:spPr>
            <a:xfrm flipH="false" flipV="false" rot="0">
              <a:off x="0" y="0"/>
              <a:ext cx="4816592" cy="659319"/>
            </a:xfrm>
            <a:custGeom>
              <a:avLst/>
              <a:gdLst/>
              <a:ahLst/>
              <a:cxnLst/>
              <a:rect r="r" b="b" t="t" l="l"/>
              <a:pathLst>
                <a:path h="659319" w="4816592">
                  <a:moveTo>
                    <a:pt x="0" y="0"/>
                  </a:moveTo>
                  <a:lnTo>
                    <a:pt x="4816592" y="0"/>
                  </a:lnTo>
                  <a:lnTo>
                    <a:pt x="4816592" y="659319"/>
                  </a:lnTo>
                  <a:lnTo>
                    <a:pt x="0" y="65931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517525"/>
            <a:ext cx="16945013" cy="927100"/>
          </a:xfrm>
          <a:prstGeom prst="rect">
            <a:avLst/>
          </a:prstGeom>
        </p:spPr>
        <p:txBody>
          <a:bodyPr anchor="t" rtlCol="false" tIns="0" lIns="0" bIns="0" rIns="0">
            <a:spAutoFit/>
          </a:bodyPr>
          <a:lstStyle/>
          <a:p>
            <a:pPr>
              <a:lnSpc>
                <a:spcPts val="7699"/>
              </a:lnSpc>
            </a:pPr>
            <a:r>
              <a:rPr lang="en-US" sz="5499" spc="27">
                <a:solidFill>
                  <a:srgbClr val="181712"/>
                </a:solidFill>
                <a:latin typeface="DM Sans Bold"/>
              </a:rPr>
              <a:t>ENGAGE MATRIX</a:t>
            </a:r>
          </a:p>
        </p:txBody>
      </p:sp>
      <p:sp>
        <p:nvSpPr>
          <p:cNvPr name="TextBox 6" id="6"/>
          <p:cNvSpPr txBox="true"/>
          <p:nvPr/>
        </p:nvSpPr>
        <p:spPr>
          <a:xfrm rot="0">
            <a:off x="1028700" y="2831649"/>
            <a:ext cx="16440186" cy="2124075"/>
          </a:xfrm>
          <a:prstGeom prst="rect">
            <a:avLst/>
          </a:prstGeom>
        </p:spPr>
        <p:txBody>
          <a:bodyPr anchor="t" rtlCol="false" tIns="0" lIns="0" bIns="0" rIns="0">
            <a:spAutoFit/>
          </a:bodyPr>
          <a:lstStyle/>
          <a:p>
            <a:pPr>
              <a:lnSpc>
                <a:spcPts val="4200"/>
              </a:lnSpc>
            </a:pPr>
            <a:r>
              <a:rPr lang="en-US" sz="3000" spc="30">
                <a:solidFill>
                  <a:srgbClr val="000000"/>
                </a:solidFill>
                <a:latin typeface="DM Sans Bold"/>
              </a:rPr>
              <a:t>1. Prepare(</a:t>
            </a:r>
            <a:r>
              <a:rPr lang="en-US" sz="3000" spc="30">
                <a:solidFill>
                  <a:srgbClr val="FFFFFF"/>
                </a:solidFill>
                <a:latin typeface="DM Sans Bold"/>
              </a:rPr>
              <a:t>Strategic action</a:t>
            </a:r>
            <a:r>
              <a:rPr lang="en-US" sz="3000" spc="30">
                <a:solidFill>
                  <a:srgbClr val="000000"/>
                </a:solidFill>
                <a:latin typeface="DM Sans Bold"/>
              </a:rPr>
              <a:t>) --</a:t>
            </a:r>
            <a:r>
              <a:rPr lang="en-US" sz="3000" spc="30">
                <a:solidFill>
                  <a:srgbClr val="7AC7CF"/>
                </a:solidFill>
                <a:latin typeface="DM Sans Bold"/>
              </a:rPr>
              <a:t> </a:t>
            </a:r>
            <a:r>
              <a:rPr lang="en-US" sz="3000" spc="30">
                <a:solidFill>
                  <a:srgbClr val="FFFFFF"/>
                </a:solidFill>
                <a:latin typeface="DM Sans"/>
              </a:rPr>
              <a:t>Strategic actions ensure that defenders appropriately drive operations with strategic planning and analysis. These actions map to the Prepare and Understand phases of the 10-Step Process</a:t>
            </a:r>
            <a:r>
              <a:rPr lang="en-US" sz="3000" spc="30">
                <a:solidFill>
                  <a:srgbClr val="FFFFFF"/>
                </a:solidFill>
                <a:latin typeface="DM Sans Bold"/>
              </a:rPr>
              <a:t>.</a:t>
            </a:r>
          </a:p>
          <a:p>
            <a:pPr>
              <a:lnSpc>
                <a:spcPts val="4200"/>
              </a:lnSpc>
            </a:pPr>
          </a:p>
        </p:txBody>
      </p:sp>
      <p:sp>
        <p:nvSpPr>
          <p:cNvPr name="TextBox 7" id="7"/>
          <p:cNvSpPr txBox="true"/>
          <p:nvPr/>
        </p:nvSpPr>
        <p:spPr>
          <a:xfrm rot="0">
            <a:off x="1028700" y="5131435"/>
            <a:ext cx="16440186" cy="2124075"/>
          </a:xfrm>
          <a:prstGeom prst="rect">
            <a:avLst/>
          </a:prstGeom>
        </p:spPr>
        <p:txBody>
          <a:bodyPr anchor="t" rtlCol="false" tIns="0" lIns="0" bIns="0" rIns="0">
            <a:spAutoFit/>
          </a:bodyPr>
          <a:lstStyle/>
          <a:p>
            <a:pPr>
              <a:lnSpc>
                <a:spcPts val="4200"/>
              </a:lnSpc>
            </a:pPr>
            <a:r>
              <a:rPr lang="en-US" sz="3000" spc="30">
                <a:solidFill>
                  <a:srgbClr val="000000"/>
                </a:solidFill>
                <a:latin typeface="DM Sans Bold"/>
              </a:rPr>
              <a:t>2. Expose, Affect and Elicit (</a:t>
            </a:r>
            <a:r>
              <a:rPr lang="en-US" sz="3000" spc="30">
                <a:solidFill>
                  <a:srgbClr val="FFFFFF"/>
                </a:solidFill>
                <a:latin typeface="DM Sans Bold"/>
              </a:rPr>
              <a:t>Engagement action</a:t>
            </a:r>
            <a:r>
              <a:rPr lang="en-US" sz="3000" spc="30">
                <a:solidFill>
                  <a:srgbClr val="000000"/>
                </a:solidFill>
                <a:latin typeface="DM Sans Bold"/>
              </a:rPr>
              <a:t>) --</a:t>
            </a:r>
            <a:r>
              <a:rPr lang="en-US" sz="3000" spc="30">
                <a:solidFill>
                  <a:srgbClr val="000000"/>
                </a:solidFill>
                <a:latin typeface="DM Sans"/>
              </a:rPr>
              <a:t> </a:t>
            </a:r>
            <a:r>
              <a:rPr lang="en-US" sz="3000" spc="30">
                <a:solidFill>
                  <a:srgbClr val="FFFFFF"/>
                </a:solidFill>
                <a:latin typeface="DM Sans"/>
              </a:rPr>
              <a:t>Engagement actions are the traditional cyber denial and deception activities that are used to drive progress towards your objectives. These actions map to the Operate phase of the 10-Step Process.</a:t>
            </a:r>
          </a:p>
          <a:p>
            <a:pPr>
              <a:lnSpc>
                <a:spcPts val="4200"/>
              </a:lnSpc>
            </a:pPr>
          </a:p>
        </p:txBody>
      </p:sp>
      <p:sp>
        <p:nvSpPr>
          <p:cNvPr name="TextBox 8" id="8"/>
          <p:cNvSpPr txBox="true"/>
          <p:nvPr/>
        </p:nvSpPr>
        <p:spPr>
          <a:xfrm rot="0">
            <a:off x="1028700" y="7627303"/>
            <a:ext cx="16440186" cy="1590675"/>
          </a:xfrm>
          <a:prstGeom prst="rect">
            <a:avLst/>
          </a:prstGeom>
        </p:spPr>
        <p:txBody>
          <a:bodyPr anchor="t" rtlCol="false" tIns="0" lIns="0" bIns="0" rIns="0">
            <a:spAutoFit/>
          </a:bodyPr>
          <a:lstStyle/>
          <a:p>
            <a:pPr>
              <a:lnSpc>
                <a:spcPts val="4200"/>
              </a:lnSpc>
            </a:pPr>
            <a:r>
              <a:rPr lang="en-US" sz="3000">
                <a:solidFill>
                  <a:srgbClr val="000000"/>
                </a:solidFill>
                <a:latin typeface="DM Sans Bold"/>
              </a:rPr>
              <a:t>3. Understand (</a:t>
            </a:r>
            <a:r>
              <a:rPr lang="en-US" sz="3000">
                <a:solidFill>
                  <a:srgbClr val="FFFFFF"/>
                </a:solidFill>
                <a:latin typeface="DM Sans Bold"/>
              </a:rPr>
              <a:t>S﻿trategic action</a:t>
            </a:r>
            <a:r>
              <a:rPr lang="en-US" sz="3000">
                <a:solidFill>
                  <a:srgbClr val="000000"/>
                </a:solidFill>
                <a:latin typeface="DM Sans Bold"/>
              </a:rPr>
              <a:t>)--</a:t>
            </a:r>
            <a:r>
              <a:rPr lang="en-US" sz="3000">
                <a:solidFill>
                  <a:srgbClr val="7AC7CF"/>
                </a:solidFill>
                <a:latin typeface="DM Sans Bold"/>
              </a:rPr>
              <a:t> </a:t>
            </a:r>
            <a:r>
              <a:rPr lang="en-US" sz="3000">
                <a:solidFill>
                  <a:srgbClr val="FFFFFF"/>
                </a:solidFill>
                <a:latin typeface="DM Sans"/>
              </a:rPr>
              <a:t>Strategic actions ﻿ensure that defenders appropriately drive operations with strategic planning and analysis. These actions map to the Prepare and Understand phases of the 10-Step Process.</a:t>
            </a:r>
          </a:p>
        </p:txBody>
      </p:sp>
      <p:sp>
        <p:nvSpPr>
          <p:cNvPr name="TextBox 9" id="9"/>
          <p:cNvSpPr txBox="true"/>
          <p:nvPr/>
        </p:nvSpPr>
        <p:spPr>
          <a:xfrm rot="0">
            <a:off x="953794" y="1668178"/>
            <a:ext cx="16945013" cy="523873"/>
          </a:xfrm>
          <a:prstGeom prst="rect">
            <a:avLst/>
          </a:prstGeom>
        </p:spPr>
        <p:txBody>
          <a:bodyPr anchor="t" rtlCol="false" tIns="0" lIns="0" bIns="0" rIns="0">
            <a:spAutoFit/>
          </a:bodyPr>
          <a:lstStyle/>
          <a:p>
            <a:pPr>
              <a:lnSpc>
                <a:spcPts val="4200"/>
              </a:lnSpc>
            </a:pPr>
            <a:r>
              <a:rPr lang="en-US" sz="3000" spc="15">
                <a:solidFill>
                  <a:srgbClr val="181712"/>
                </a:solidFill>
                <a:latin typeface="DM Sans Bold"/>
              </a:rPr>
              <a:t>The Engage Matrix is broken into several components,</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7612069"/>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387304" y="3984601"/>
            <a:ext cx="951339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Any Questions..?</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C9C4DD"/>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776CF8"/>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541305">
            <a:off x="2693492" y="473054"/>
            <a:ext cx="12156515" cy="8214211"/>
            <a:chOff x="0" y="0"/>
            <a:chExt cx="16208686" cy="10952282"/>
          </a:xfrm>
        </p:grpSpPr>
        <p:sp>
          <p:nvSpPr>
            <p:cNvPr name="TextBox 6" id="6"/>
            <p:cNvSpPr txBox="true"/>
            <p:nvPr/>
          </p:nvSpPr>
          <p:spPr>
            <a:xfrm rot="-592460">
              <a:off x="362960" y="1748100"/>
              <a:ext cx="15309696" cy="4644885"/>
            </a:xfrm>
            <a:prstGeom prst="rect">
              <a:avLst/>
            </a:prstGeom>
          </p:spPr>
          <p:txBody>
            <a:bodyPr anchor="t" rtlCol="false" tIns="0" lIns="0" bIns="0" rIns="0">
              <a:spAutoFit/>
            </a:bodyPr>
            <a:lstStyle/>
            <a:p>
              <a:pPr algn="ctr">
                <a:lnSpc>
                  <a:spcPts val="25214"/>
                </a:lnSpc>
                <a:spcBef>
                  <a:spcPct val="0"/>
                </a:spcBef>
              </a:pPr>
              <a:r>
                <a:rPr lang="en-US" sz="25214">
                  <a:solidFill>
                    <a:srgbClr val="4341D4"/>
                  </a:solidFill>
                  <a:latin typeface="Bukhari Script Bold"/>
                </a:rPr>
                <a:t>Thank</a:t>
              </a:r>
            </a:p>
          </p:txBody>
        </p:sp>
        <p:sp>
          <p:nvSpPr>
            <p:cNvPr name="TextBox 7" id="7"/>
            <p:cNvSpPr txBox="true"/>
            <p:nvPr/>
          </p:nvSpPr>
          <p:spPr>
            <a:xfrm rot="-515361">
              <a:off x="2012112" y="5775158"/>
              <a:ext cx="13962181" cy="4158122"/>
            </a:xfrm>
            <a:prstGeom prst="rect">
              <a:avLst/>
            </a:prstGeom>
          </p:spPr>
          <p:txBody>
            <a:bodyPr anchor="t" rtlCol="false" tIns="0" lIns="0" bIns="0" rIns="0">
              <a:spAutoFit/>
            </a:bodyPr>
            <a:lstStyle/>
            <a:p>
              <a:pPr algn="ctr">
                <a:lnSpc>
                  <a:spcPts val="22693"/>
                </a:lnSpc>
                <a:spcBef>
                  <a:spcPct val="0"/>
                </a:spcBef>
              </a:pPr>
              <a:r>
                <a:rPr lang="en-US" sz="22693">
                  <a:solidFill>
                    <a:srgbClr val="4341D4"/>
                  </a:solidFill>
                  <a:latin typeface="Bukhari Script Bold"/>
                </a:rPr>
                <a:t>you!</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3351"/>
            <a:chOff x="0" y="0"/>
            <a:chExt cx="4816593" cy="659319"/>
          </a:xfrm>
        </p:grpSpPr>
        <p:sp>
          <p:nvSpPr>
            <p:cNvPr name="Freeform 3" id="3"/>
            <p:cNvSpPr/>
            <p:nvPr/>
          </p:nvSpPr>
          <p:spPr>
            <a:xfrm flipH="false" flipV="false" rot="0">
              <a:off x="0" y="0"/>
              <a:ext cx="4816592" cy="659319"/>
            </a:xfrm>
            <a:custGeom>
              <a:avLst/>
              <a:gdLst/>
              <a:ahLst/>
              <a:cxnLst/>
              <a:rect r="r" b="b" t="t" l="l"/>
              <a:pathLst>
                <a:path h="659319" w="4816592">
                  <a:moveTo>
                    <a:pt x="0" y="0"/>
                  </a:moveTo>
                  <a:lnTo>
                    <a:pt x="4816592" y="0"/>
                  </a:lnTo>
                  <a:lnTo>
                    <a:pt x="4816592" y="659319"/>
                  </a:lnTo>
                  <a:lnTo>
                    <a:pt x="0" y="65931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1500689"/>
            <a:ext cx="18288000" cy="8786311"/>
          </a:xfrm>
          <a:custGeom>
            <a:avLst/>
            <a:gdLst/>
            <a:ahLst/>
            <a:cxnLst/>
            <a:rect r="r" b="b" t="t" l="l"/>
            <a:pathLst>
              <a:path h="8786311" w="18288000">
                <a:moveTo>
                  <a:pt x="0" y="0"/>
                </a:moveTo>
                <a:lnTo>
                  <a:pt x="18288000" y="0"/>
                </a:lnTo>
                <a:lnTo>
                  <a:pt x="18288000" y="8786311"/>
                </a:lnTo>
                <a:lnTo>
                  <a:pt x="0" y="8786311"/>
                </a:lnTo>
                <a:lnTo>
                  <a:pt x="0" y="0"/>
                </a:lnTo>
                <a:close/>
              </a:path>
            </a:pathLst>
          </a:custGeom>
          <a:blipFill>
            <a:blip r:embed="rId2"/>
            <a:stretch>
              <a:fillRect l="0" t="0" r="0" b="0"/>
            </a:stretch>
          </a:blipFill>
        </p:spPr>
      </p:sp>
      <p:sp>
        <p:nvSpPr>
          <p:cNvPr name="TextBox 6" id="6"/>
          <p:cNvSpPr txBox="true"/>
          <p:nvPr/>
        </p:nvSpPr>
        <p:spPr>
          <a:xfrm rot="0">
            <a:off x="633046" y="364580"/>
            <a:ext cx="546973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ENGAGE MATRIX</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830106" y="1028700"/>
            <a:ext cx="10546591" cy="971550"/>
          </a:xfrm>
          <a:prstGeom prst="rect">
            <a:avLst/>
          </a:prstGeom>
        </p:spPr>
        <p:txBody>
          <a:bodyPr anchor="t" rtlCol="false" tIns="0" lIns="0" bIns="0" rIns="0">
            <a:spAutoFit/>
          </a:bodyPr>
          <a:lstStyle/>
          <a:p>
            <a:pPr>
              <a:lnSpc>
                <a:spcPts val="7680"/>
              </a:lnSpc>
            </a:pPr>
            <a:r>
              <a:rPr lang="en-US" sz="6400">
                <a:solidFill>
                  <a:srgbClr val="000000"/>
                </a:solidFill>
                <a:latin typeface="DM Sans Bold"/>
              </a:rPr>
              <a:t>LET‘S DISCUSS ABOUT - </a:t>
            </a:r>
          </a:p>
        </p:txBody>
      </p:sp>
      <p:grpSp>
        <p:nvGrpSpPr>
          <p:cNvPr name="Group 6" id="6"/>
          <p:cNvGrpSpPr/>
          <p:nvPr/>
        </p:nvGrpSpPr>
        <p:grpSpPr>
          <a:xfrm rot="0">
            <a:off x="0" y="5490923"/>
            <a:ext cx="18288000" cy="4796077"/>
            <a:chOff x="0" y="0"/>
            <a:chExt cx="4816593" cy="1263164"/>
          </a:xfrm>
        </p:grpSpPr>
        <p:sp>
          <p:nvSpPr>
            <p:cNvPr name="Freeform 7" id="7"/>
            <p:cNvSpPr/>
            <p:nvPr/>
          </p:nvSpPr>
          <p:spPr>
            <a:xfrm flipH="false" flipV="false" rot="0">
              <a:off x="0" y="0"/>
              <a:ext cx="4816592" cy="1263164"/>
            </a:xfrm>
            <a:custGeom>
              <a:avLst/>
              <a:gdLst/>
              <a:ahLst/>
              <a:cxnLst/>
              <a:rect r="r" b="b" t="t" l="l"/>
              <a:pathLst>
                <a:path h="1263164" w="4816592">
                  <a:moveTo>
                    <a:pt x="0" y="0"/>
                  </a:moveTo>
                  <a:lnTo>
                    <a:pt x="4816592" y="0"/>
                  </a:lnTo>
                  <a:lnTo>
                    <a:pt x="4816592" y="1263164"/>
                  </a:lnTo>
                  <a:lnTo>
                    <a:pt x="0" y="1263164"/>
                  </a:lnTo>
                  <a:close/>
                </a:path>
              </a:pathLst>
            </a:custGeom>
            <a:solidFill>
              <a:srgbClr val="5034C4"/>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596820" y="5769968"/>
            <a:ext cx="17094360" cy="4210680"/>
          </a:xfrm>
          <a:prstGeom prst="rect">
            <a:avLst/>
          </a:prstGeom>
        </p:spPr>
        <p:txBody>
          <a:bodyPr anchor="t" rtlCol="false" tIns="0" lIns="0" bIns="0" rIns="0">
            <a:spAutoFit/>
          </a:bodyPr>
          <a:lstStyle/>
          <a:p>
            <a:pPr>
              <a:lnSpc>
                <a:spcPts val="4846"/>
              </a:lnSpc>
            </a:pPr>
            <a:r>
              <a:rPr lang="en-US" sz="3462">
                <a:solidFill>
                  <a:srgbClr val="D9D9D9"/>
                </a:solidFill>
                <a:latin typeface="DM Sans"/>
              </a:rPr>
              <a:t>Affect is ultimately about changing the cost-value proposition in cyber operations for the adversary.</a:t>
            </a:r>
          </a:p>
          <a:p>
            <a:pPr>
              <a:lnSpc>
                <a:spcPts val="4846"/>
              </a:lnSpc>
            </a:pPr>
            <a:r>
              <a:rPr lang="en-US" sz="3462">
                <a:solidFill>
                  <a:srgbClr val="D9D9D9"/>
                </a:solidFill>
                <a:latin typeface="DM Sans"/>
              </a:rPr>
              <a:t>For example, the defender can negatively impact the adversary’s on-network operations to drive up the resource cost of doing operations by slowing down or selectively resetting connections to impact exfiltration.</a:t>
            </a:r>
          </a:p>
          <a:p>
            <a:pPr>
              <a:lnSpc>
                <a:spcPts val="4846"/>
              </a:lnSpc>
            </a:pPr>
          </a:p>
          <a:p>
            <a:pPr>
              <a:lnSpc>
                <a:spcPts val="4846"/>
              </a:lnSpc>
            </a:pPr>
            <a:r>
              <a:rPr lang="en-US" sz="3462">
                <a:solidFill>
                  <a:srgbClr val="D9D9D9"/>
                </a:solidFill>
                <a:latin typeface="DM Sans"/>
              </a:rPr>
              <a:t>Goal: increase operational costs and decrease the value of collected data</a:t>
            </a:r>
          </a:p>
        </p:txBody>
      </p:sp>
      <p:graphicFrame>
        <p:nvGraphicFramePr>
          <p:cNvPr name="Table 10" id="10"/>
          <p:cNvGraphicFramePr>
            <a:graphicFrameLocks noGrp="true"/>
          </p:cNvGraphicFramePr>
          <p:nvPr/>
        </p:nvGraphicFramePr>
        <p:xfrm>
          <a:off x="830106" y="3084966"/>
          <a:ext cx="10546591" cy="2342102"/>
        </p:xfrm>
        <a:graphic>
          <a:graphicData uri="http://schemas.openxmlformats.org/drawingml/2006/table">
            <a:tbl>
              <a:tblPr/>
              <a:tblGrid>
                <a:gridCol w="10546591"/>
              </a:tblGrid>
              <a:tr h="2342102">
                <a:tc>
                  <a:txBody>
                    <a:bodyPr anchor="t" rtlCol="false"/>
                    <a:lstStyle/>
                    <a:p>
                      <a:pPr algn="l">
                        <a:lnSpc>
                          <a:spcPts val="5054"/>
                        </a:lnSpc>
                        <a:defRPr/>
                      </a:pPr>
                      <a:r>
                        <a:rPr lang="en-US" sz="3610">
                          <a:solidFill>
                            <a:srgbClr val="5034C4"/>
                          </a:solidFill>
                          <a:latin typeface="DM Sans Semi-Bold"/>
                        </a:rPr>
                        <a:t>AFFECT           </a:t>
                      </a:r>
                      <a:r>
                        <a:rPr lang="en-US" sz="3610">
                          <a:solidFill>
                            <a:srgbClr val="5034C4"/>
                          </a:solidFill>
                          <a:latin typeface="DM Sans Medium"/>
                        </a:rPr>
                        <a:t>ID: EGO0002</a:t>
                      </a:r>
                      <a:endParaRPr lang="en-US" sz="1100"/>
                    </a:p>
                    <a:p>
                      <a:pPr>
                        <a:lnSpc>
                          <a:spcPts val="5054"/>
                        </a:lnSpc>
                      </a:pPr>
                      <a:r>
                        <a:rPr lang="en-US" sz="3610">
                          <a:solidFill>
                            <a:srgbClr val="5034C4"/>
                          </a:solidFill>
                          <a:latin typeface="DM Sans"/>
                        </a:rPr>
                        <a:t>Negatively impact the adversaries operations.</a:t>
                      </a:r>
                    </a:p>
                    <a:p>
                      <a:pPr>
                        <a:lnSpc>
                          <a:spcPts val="5054"/>
                        </a:lnSpc>
                      </a:pPr>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3351"/>
            <a:chOff x="0" y="0"/>
            <a:chExt cx="4816593" cy="659319"/>
          </a:xfrm>
        </p:grpSpPr>
        <p:sp>
          <p:nvSpPr>
            <p:cNvPr name="Freeform 3" id="3"/>
            <p:cNvSpPr/>
            <p:nvPr/>
          </p:nvSpPr>
          <p:spPr>
            <a:xfrm flipH="false" flipV="false" rot="0">
              <a:off x="0" y="0"/>
              <a:ext cx="4816592" cy="659319"/>
            </a:xfrm>
            <a:custGeom>
              <a:avLst/>
              <a:gdLst/>
              <a:ahLst/>
              <a:cxnLst/>
              <a:rect r="r" b="b" t="t" l="l"/>
              <a:pathLst>
                <a:path h="659319" w="4816592">
                  <a:moveTo>
                    <a:pt x="0" y="0"/>
                  </a:moveTo>
                  <a:lnTo>
                    <a:pt x="4816592" y="0"/>
                  </a:lnTo>
                  <a:lnTo>
                    <a:pt x="4816592" y="659319"/>
                  </a:lnTo>
                  <a:lnTo>
                    <a:pt x="0" y="65931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0"/>
            <a:ext cx="5618019" cy="10287000"/>
          </a:xfrm>
          <a:custGeom>
            <a:avLst/>
            <a:gdLst/>
            <a:ahLst/>
            <a:cxnLst/>
            <a:rect r="r" b="b" t="t" l="l"/>
            <a:pathLst>
              <a:path h="10287000" w="5618019">
                <a:moveTo>
                  <a:pt x="0" y="0"/>
                </a:moveTo>
                <a:lnTo>
                  <a:pt x="5618019" y="0"/>
                </a:lnTo>
                <a:lnTo>
                  <a:pt x="5618019" y="10287000"/>
                </a:lnTo>
                <a:lnTo>
                  <a:pt x="0" y="10287000"/>
                </a:lnTo>
                <a:lnTo>
                  <a:pt x="0" y="0"/>
                </a:lnTo>
                <a:close/>
              </a:path>
            </a:pathLst>
          </a:custGeom>
          <a:blipFill>
            <a:blip r:embed="rId2"/>
            <a:stretch>
              <a:fillRect l="0" t="-365" r="0" b="-365"/>
            </a:stretch>
          </a:blipFill>
        </p:spPr>
      </p:sp>
      <p:sp>
        <p:nvSpPr>
          <p:cNvPr name="TextBox 6" id="6"/>
          <p:cNvSpPr txBox="true"/>
          <p:nvPr/>
        </p:nvSpPr>
        <p:spPr>
          <a:xfrm rot="0">
            <a:off x="6675172" y="760503"/>
            <a:ext cx="966832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ENGAGEMENT GOAL : AFFECT</a:t>
            </a:r>
          </a:p>
        </p:txBody>
      </p:sp>
      <p:sp>
        <p:nvSpPr>
          <p:cNvPr name="TextBox 7" id="7"/>
          <p:cNvSpPr txBox="true"/>
          <p:nvPr/>
        </p:nvSpPr>
        <p:spPr>
          <a:xfrm rot="0">
            <a:off x="5863380" y="3181874"/>
            <a:ext cx="12424620" cy="6356926"/>
          </a:xfrm>
          <a:prstGeom prst="rect">
            <a:avLst/>
          </a:prstGeom>
        </p:spPr>
        <p:txBody>
          <a:bodyPr anchor="t" rtlCol="false" tIns="0" lIns="0" bIns="0" rIns="0">
            <a:spAutoFit/>
          </a:bodyPr>
          <a:lstStyle/>
          <a:p>
            <a:pPr>
              <a:lnSpc>
                <a:spcPts val="5043"/>
              </a:lnSpc>
            </a:pPr>
            <a:r>
              <a:rPr lang="en-US" sz="3602">
                <a:solidFill>
                  <a:srgbClr val="FFFFFF"/>
                </a:solidFill>
                <a:latin typeface="Canva Sans"/>
              </a:rPr>
              <a:t>Engage defines three approaches to make progress towards the Affect goal.</a:t>
            </a:r>
          </a:p>
          <a:p>
            <a:pPr>
              <a:lnSpc>
                <a:spcPts val="5043"/>
              </a:lnSpc>
            </a:pPr>
          </a:p>
          <a:p>
            <a:pPr marL="777744" indent="-388872" lvl="1">
              <a:lnSpc>
                <a:spcPts val="5043"/>
              </a:lnSpc>
              <a:buFont typeface="Arial"/>
              <a:buChar char="•"/>
            </a:pPr>
            <a:r>
              <a:rPr lang="en-US" sz="3602">
                <a:solidFill>
                  <a:srgbClr val="7AC7CF"/>
                </a:solidFill>
                <a:latin typeface="Canva Sans Bold"/>
              </a:rPr>
              <a:t>Prevent</a:t>
            </a:r>
            <a:r>
              <a:rPr lang="en-US" sz="3602">
                <a:solidFill>
                  <a:srgbClr val="FFFFFF"/>
                </a:solidFill>
                <a:latin typeface="Canva Sans Bold"/>
              </a:rPr>
              <a:t>,</a:t>
            </a:r>
            <a:r>
              <a:rPr lang="en-US" sz="3602">
                <a:solidFill>
                  <a:srgbClr val="FFFFFF"/>
                </a:solidFill>
                <a:latin typeface="Canva Sans"/>
              </a:rPr>
              <a:t> focuses on setting up mitigations that stop some portion of an adversary’s operation’s from even starting.</a:t>
            </a:r>
          </a:p>
          <a:p>
            <a:pPr marL="777744" indent="-388872" lvl="1">
              <a:lnSpc>
                <a:spcPts val="5043"/>
              </a:lnSpc>
              <a:buFont typeface="Arial"/>
              <a:buChar char="•"/>
            </a:pPr>
            <a:r>
              <a:rPr lang="en-US" sz="3602">
                <a:solidFill>
                  <a:srgbClr val="7AC7CF"/>
                </a:solidFill>
                <a:latin typeface="Canva Sans Bold"/>
              </a:rPr>
              <a:t>Direct</a:t>
            </a:r>
            <a:r>
              <a:rPr lang="en-US" sz="3602">
                <a:solidFill>
                  <a:srgbClr val="FFFFFF"/>
                </a:solidFill>
                <a:latin typeface="Canva Sans"/>
              </a:rPr>
              <a:t>, attempts to maneuver an adversary into a better position for the defender.</a:t>
            </a:r>
          </a:p>
          <a:p>
            <a:pPr marL="777744" indent="-388872" lvl="1">
              <a:lnSpc>
                <a:spcPts val="5043"/>
              </a:lnSpc>
              <a:buFont typeface="Arial"/>
              <a:buChar char="•"/>
            </a:pPr>
            <a:r>
              <a:rPr lang="en-US" sz="3602">
                <a:solidFill>
                  <a:srgbClr val="7AC7CF"/>
                </a:solidFill>
                <a:latin typeface="Canva Sans Bold"/>
              </a:rPr>
              <a:t>Disrupt</a:t>
            </a:r>
            <a:r>
              <a:rPr lang="en-US" sz="3602">
                <a:solidFill>
                  <a:srgbClr val="FFFFFF"/>
                </a:solidFill>
                <a:latin typeface="Canva Sans Bold"/>
              </a:rPr>
              <a:t>,</a:t>
            </a:r>
            <a:r>
              <a:rPr lang="en-US" sz="3602">
                <a:solidFill>
                  <a:srgbClr val="FFFFFF"/>
                </a:solidFill>
                <a:latin typeface="Canva Sans"/>
              </a:rPr>
              <a:t> seeks to cause problems in an adversary’s operations.</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330339" cy="10287000"/>
          </a:xfrm>
          <a:prstGeom prst="rect">
            <a:avLst/>
          </a:prstGeom>
          <a:solidFill>
            <a:srgbClr val="5034C4"/>
          </a:solidFill>
          <a:ln cap="sq">
            <a:noFill/>
            <a:prstDash val="solid"/>
            <a:miter/>
          </a:ln>
        </p:spPr>
      </p:sp>
      <p:grpSp>
        <p:nvGrpSpPr>
          <p:cNvPr name="Group 3" id="3"/>
          <p:cNvGrpSpPr/>
          <p:nvPr/>
        </p:nvGrpSpPr>
        <p:grpSpPr>
          <a:xfrm rot="0">
            <a:off x="0" y="0"/>
            <a:ext cx="18288000" cy="2674931"/>
            <a:chOff x="0" y="0"/>
            <a:chExt cx="4816593" cy="704508"/>
          </a:xfrm>
        </p:grpSpPr>
        <p:sp>
          <p:nvSpPr>
            <p:cNvPr name="Freeform 4" id="4"/>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1028700" y="608803"/>
            <a:ext cx="10631899" cy="1466850"/>
          </a:xfrm>
          <a:prstGeom prst="rect">
            <a:avLst/>
          </a:prstGeom>
        </p:spPr>
        <p:txBody>
          <a:bodyPr anchor="t" rtlCol="false" tIns="0" lIns="0" bIns="0" rIns="0">
            <a:spAutoFit/>
          </a:bodyPr>
          <a:lstStyle/>
          <a:p>
            <a:pPr>
              <a:lnSpc>
                <a:spcPts val="11687"/>
              </a:lnSpc>
            </a:pPr>
            <a:r>
              <a:rPr lang="en-US" sz="9739">
                <a:solidFill>
                  <a:srgbClr val="000000"/>
                </a:solidFill>
                <a:latin typeface="DM Sans Bold"/>
              </a:rPr>
              <a:t>1.PREVENT</a:t>
            </a:r>
          </a:p>
        </p:txBody>
      </p:sp>
      <p:sp>
        <p:nvSpPr>
          <p:cNvPr name="TextBox 7" id="7"/>
          <p:cNvSpPr txBox="true"/>
          <p:nvPr/>
        </p:nvSpPr>
        <p:spPr>
          <a:xfrm rot="0">
            <a:off x="1028700" y="3321133"/>
            <a:ext cx="16536023" cy="2233295"/>
          </a:xfrm>
          <a:prstGeom prst="rect">
            <a:avLst/>
          </a:prstGeom>
        </p:spPr>
        <p:txBody>
          <a:bodyPr anchor="t" rtlCol="false" tIns="0" lIns="0" bIns="0" rIns="0">
            <a:spAutoFit/>
          </a:bodyPr>
          <a:lstStyle/>
          <a:p>
            <a:pPr algn="just">
              <a:lnSpc>
                <a:spcPts val="4479"/>
              </a:lnSpc>
            </a:pPr>
            <a:r>
              <a:rPr lang="en-US" sz="3199">
                <a:solidFill>
                  <a:srgbClr val="0CC0DF"/>
                </a:solidFill>
                <a:latin typeface="DM Sans"/>
              </a:rPr>
              <a:t>PREVENT</a:t>
            </a:r>
          </a:p>
          <a:p>
            <a:pPr algn="just">
              <a:lnSpc>
                <a:spcPts val="4479"/>
              </a:lnSpc>
            </a:pPr>
            <a:r>
              <a:rPr lang="en-US" sz="3199">
                <a:solidFill>
                  <a:srgbClr val="0CC0DF"/>
                </a:solidFill>
                <a:latin typeface="DM Sans"/>
              </a:rPr>
              <a:t>ID: EAP0003</a:t>
            </a:r>
          </a:p>
          <a:p>
            <a:pPr algn="just">
              <a:lnSpc>
                <a:spcPts val="4479"/>
              </a:lnSpc>
            </a:pPr>
            <a:r>
              <a:rPr lang="en-US" sz="3199">
                <a:solidFill>
                  <a:srgbClr val="0CC0DF"/>
                </a:solidFill>
                <a:latin typeface="DM Sans"/>
              </a:rPr>
              <a:t>Stop all or part of the adversary’s ability to conduct their operation as intended.</a:t>
            </a:r>
          </a:p>
          <a:p>
            <a:pPr algn="just">
              <a:lnSpc>
                <a:spcPts val="4479"/>
              </a:lnSpc>
            </a:pPr>
          </a:p>
        </p:txBody>
      </p:sp>
      <p:sp>
        <p:nvSpPr>
          <p:cNvPr name="TextBox 8" id="8"/>
          <p:cNvSpPr txBox="true"/>
          <p:nvPr/>
        </p:nvSpPr>
        <p:spPr>
          <a:xfrm rot="0">
            <a:off x="723277" y="5654510"/>
            <a:ext cx="16536023" cy="4247803"/>
          </a:xfrm>
          <a:prstGeom prst="rect">
            <a:avLst/>
          </a:prstGeom>
        </p:spPr>
        <p:txBody>
          <a:bodyPr anchor="t" rtlCol="false" tIns="0" lIns="0" bIns="0" rIns="0">
            <a:spAutoFit/>
          </a:bodyPr>
          <a:lstStyle/>
          <a:p>
            <a:pPr algn="just">
              <a:lnSpc>
                <a:spcPts val="4219"/>
              </a:lnSpc>
            </a:pPr>
            <a:r>
              <a:rPr lang="en-US" sz="3013">
                <a:solidFill>
                  <a:srgbClr val="FFFFFF"/>
                </a:solidFill>
                <a:latin typeface="Canva Sans"/>
              </a:rPr>
              <a:t>The defender can physically or virtually remove or disable resources, tighten security controls, or otherwise impair the adversary’s ability to operate</a:t>
            </a:r>
          </a:p>
          <a:p>
            <a:pPr algn="just">
              <a:lnSpc>
                <a:spcPts val="4219"/>
              </a:lnSpc>
            </a:pPr>
          </a:p>
          <a:p>
            <a:pPr algn="just">
              <a:lnSpc>
                <a:spcPts val="4219"/>
              </a:lnSpc>
            </a:pPr>
            <a:r>
              <a:rPr lang="en-US" sz="3013">
                <a:solidFill>
                  <a:srgbClr val="FFFFFF"/>
                </a:solidFill>
                <a:latin typeface="Canva Sans"/>
              </a:rPr>
              <a:t>Additionally, a defender can use prevention activities to discourage the adversary from operating against a specific target.</a:t>
            </a:r>
          </a:p>
          <a:p>
            <a:pPr algn="just">
              <a:lnSpc>
                <a:spcPts val="4219"/>
              </a:lnSpc>
            </a:pPr>
          </a:p>
          <a:p>
            <a:pPr algn="just">
              <a:lnSpc>
                <a:spcPts val="4219"/>
              </a:lnSpc>
            </a:pPr>
            <a:r>
              <a:rPr lang="en-US" sz="3013">
                <a:solidFill>
                  <a:srgbClr val="FFFFFF"/>
                </a:solidFill>
                <a:latin typeface="Canva Sans"/>
              </a:rPr>
              <a:t>ENGAGE uses a combination of Denial, Deception, and Adversary Engagement technologies to Affect the Adversary </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00824"/>
            <a:chOff x="0" y="0"/>
            <a:chExt cx="4816593" cy="605978"/>
          </a:xfrm>
        </p:grpSpPr>
        <p:sp>
          <p:nvSpPr>
            <p:cNvPr name="Freeform 3" id="3"/>
            <p:cNvSpPr/>
            <p:nvPr/>
          </p:nvSpPr>
          <p:spPr>
            <a:xfrm flipH="false" flipV="false" rot="0">
              <a:off x="0" y="0"/>
              <a:ext cx="4816592" cy="605978"/>
            </a:xfrm>
            <a:custGeom>
              <a:avLst/>
              <a:gdLst/>
              <a:ahLst/>
              <a:cxnLst/>
              <a:rect r="r" b="b" t="t" l="l"/>
              <a:pathLst>
                <a:path h="605978" w="4816592">
                  <a:moveTo>
                    <a:pt x="0" y="0"/>
                  </a:moveTo>
                  <a:lnTo>
                    <a:pt x="4816592" y="0"/>
                  </a:lnTo>
                  <a:lnTo>
                    <a:pt x="4816592" y="605978"/>
                  </a:lnTo>
                  <a:lnTo>
                    <a:pt x="0" y="60597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448623" y="800030"/>
            <a:ext cx="16498725" cy="978777"/>
          </a:xfrm>
          <a:prstGeom prst="rect">
            <a:avLst/>
          </a:prstGeom>
        </p:spPr>
        <p:txBody>
          <a:bodyPr anchor="t" rtlCol="false" tIns="0" lIns="0" bIns="0" rIns="0">
            <a:spAutoFit/>
          </a:bodyPr>
          <a:lstStyle/>
          <a:p>
            <a:pPr algn="ctr">
              <a:lnSpc>
                <a:spcPts val="8001"/>
              </a:lnSpc>
            </a:pPr>
            <a:r>
              <a:rPr lang="en-US" sz="5715">
                <a:solidFill>
                  <a:srgbClr val="000000"/>
                </a:solidFill>
                <a:latin typeface="Canva Sans Bold"/>
              </a:rPr>
              <a:t>TECHNIQUES USED IN ‘PREVENT’ APPROACH</a:t>
            </a:r>
          </a:p>
        </p:txBody>
      </p:sp>
      <p:sp>
        <p:nvSpPr>
          <p:cNvPr name="TextBox 6" id="6"/>
          <p:cNvSpPr txBox="true"/>
          <p:nvPr/>
        </p:nvSpPr>
        <p:spPr>
          <a:xfrm rot="0">
            <a:off x="740633" y="3051860"/>
            <a:ext cx="16518667" cy="1206838"/>
          </a:xfrm>
          <a:prstGeom prst="rect">
            <a:avLst/>
          </a:prstGeom>
        </p:spPr>
        <p:txBody>
          <a:bodyPr anchor="t" rtlCol="false" tIns="0" lIns="0" bIns="0" rIns="0">
            <a:spAutoFit/>
          </a:bodyPr>
          <a:lstStyle/>
          <a:p>
            <a:pPr>
              <a:lnSpc>
                <a:spcPts val="4881"/>
              </a:lnSpc>
            </a:pPr>
            <a:r>
              <a:rPr lang="en-US" sz="3486">
                <a:solidFill>
                  <a:srgbClr val="0CC0DF"/>
                </a:solidFill>
                <a:latin typeface="Canva Sans"/>
              </a:rPr>
              <a:t>BASELINE </a:t>
            </a:r>
            <a:r>
              <a:rPr lang="en-US" sz="3486">
                <a:solidFill>
                  <a:srgbClr val="FFFFFF"/>
                </a:solidFill>
                <a:latin typeface="Canva Sans"/>
              </a:rPr>
              <a:t>: Identify key system elements to establish a baseline and be prepared to reset a system to that baseline when necessary.</a:t>
            </a:r>
          </a:p>
        </p:txBody>
      </p:sp>
      <p:sp>
        <p:nvSpPr>
          <p:cNvPr name="TextBox 7" id="7"/>
          <p:cNvSpPr txBox="true"/>
          <p:nvPr/>
        </p:nvSpPr>
        <p:spPr>
          <a:xfrm rot="0">
            <a:off x="740633" y="5261804"/>
            <a:ext cx="16518667" cy="3683338"/>
          </a:xfrm>
          <a:prstGeom prst="rect">
            <a:avLst/>
          </a:prstGeom>
        </p:spPr>
        <p:txBody>
          <a:bodyPr anchor="t" rtlCol="false" tIns="0" lIns="0" bIns="0" rIns="0">
            <a:spAutoFit/>
          </a:bodyPr>
          <a:lstStyle/>
          <a:p>
            <a:pPr>
              <a:lnSpc>
                <a:spcPts val="4881"/>
              </a:lnSpc>
            </a:pPr>
            <a:r>
              <a:rPr lang="en-US" sz="3486">
                <a:solidFill>
                  <a:srgbClr val="0CC0DF"/>
                </a:solidFill>
                <a:latin typeface="Canva Sans"/>
              </a:rPr>
              <a:t>HARDWARE MANIPULATION</a:t>
            </a:r>
            <a:r>
              <a:rPr lang="en-US" sz="3486">
                <a:solidFill>
                  <a:srgbClr val="FFFFFF"/>
                </a:solidFill>
                <a:latin typeface="Canva Sans"/>
              </a:rPr>
              <a:t>: Alter the hardware configuration of a system to limit what an adversary can do with the device.</a:t>
            </a:r>
          </a:p>
          <a:p>
            <a:pPr>
              <a:lnSpc>
                <a:spcPts val="4881"/>
              </a:lnSpc>
            </a:pPr>
            <a:r>
              <a:rPr lang="en-US" sz="3486">
                <a:solidFill>
                  <a:srgbClr val="FFFFFF"/>
                </a:solidFill>
                <a:latin typeface="Canva Sans"/>
              </a:rPr>
              <a:t>         </a:t>
            </a:r>
          </a:p>
          <a:p>
            <a:pPr marL="752775" indent="-376387" lvl="1">
              <a:lnSpc>
                <a:spcPts val="4881"/>
              </a:lnSpc>
              <a:buFont typeface="Arial"/>
              <a:buChar char="•"/>
            </a:pPr>
            <a:r>
              <a:rPr lang="en-US" sz="3486">
                <a:solidFill>
                  <a:srgbClr val="FFFFFF"/>
                </a:solidFill>
                <a:latin typeface="Canva Sans"/>
              </a:rPr>
              <a:t>Eg: physically removing a system’s microphone, camera, on-board Wi-Fi adapter, etc</a:t>
            </a:r>
          </a:p>
          <a:p>
            <a:pPr>
              <a:lnSpc>
                <a:spcPts val="488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DAFvPXBIVmw</dc:identifier>
  <dcterms:modified xsi:type="dcterms:W3CDTF">2011-08-01T06:04:30Z</dcterms:modified>
  <cp:revision>1</cp:revision>
  <dc:title>week 3</dc:title>
</cp:coreProperties>
</file>